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3" r:id="rId1"/>
  </p:sldMasterIdLst>
  <p:notesMasterIdLst>
    <p:notesMasterId r:id="rId53"/>
  </p:notesMasterIdLst>
  <p:sldIdLst>
    <p:sldId id="256" r:id="rId2"/>
    <p:sldId id="312" r:id="rId3"/>
    <p:sldId id="307" r:id="rId4"/>
    <p:sldId id="259" r:id="rId5"/>
    <p:sldId id="260" r:id="rId6"/>
    <p:sldId id="330" r:id="rId7"/>
    <p:sldId id="258" r:id="rId8"/>
    <p:sldId id="257" r:id="rId9"/>
    <p:sldId id="261" r:id="rId10"/>
    <p:sldId id="263" r:id="rId11"/>
    <p:sldId id="275" r:id="rId12"/>
    <p:sldId id="276" r:id="rId13"/>
    <p:sldId id="262" r:id="rId14"/>
    <p:sldId id="313" r:id="rId15"/>
    <p:sldId id="308" r:id="rId16"/>
    <p:sldId id="288" r:id="rId17"/>
    <p:sldId id="291" r:id="rId18"/>
    <p:sldId id="292" r:id="rId19"/>
    <p:sldId id="341" r:id="rId20"/>
    <p:sldId id="287" r:id="rId21"/>
    <p:sldId id="285" r:id="rId22"/>
    <p:sldId id="269" r:id="rId23"/>
    <p:sldId id="306" r:id="rId24"/>
    <p:sldId id="272" r:id="rId25"/>
    <p:sldId id="271" r:id="rId26"/>
    <p:sldId id="283" r:id="rId27"/>
    <p:sldId id="278" r:id="rId28"/>
    <p:sldId id="280" r:id="rId29"/>
    <p:sldId id="279" r:id="rId30"/>
    <p:sldId id="281" r:id="rId31"/>
    <p:sldId id="289" r:id="rId32"/>
    <p:sldId id="268" r:id="rId33"/>
    <p:sldId id="294" r:id="rId34"/>
    <p:sldId id="296" r:id="rId35"/>
    <p:sldId id="297" r:id="rId36"/>
    <p:sldId id="335" r:id="rId37"/>
    <p:sldId id="334" r:id="rId38"/>
    <p:sldId id="302" r:id="rId39"/>
    <p:sldId id="332" r:id="rId40"/>
    <p:sldId id="301" r:id="rId41"/>
    <p:sldId id="333" r:id="rId42"/>
    <p:sldId id="329" r:id="rId43"/>
    <p:sldId id="284" r:id="rId44"/>
    <p:sldId id="336" r:id="rId45"/>
    <p:sldId id="314" r:id="rId46"/>
    <p:sldId id="316" r:id="rId47"/>
    <p:sldId id="270" r:id="rId48"/>
    <p:sldId id="328" r:id="rId49"/>
    <p:sldId id="286" r:id="rId50"/>
    <p:sldId id="325" r:id="rId51"/>
    <p:sldId id="324" r:id="rId52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93655" autoAdjust="0"/>
  </p:normalViewPr>
  <p:slideViewPr>
    <p:cSldViewPr snapToGrid="0">
      <p:cViewPr varScale="1">
        <p:scale>
          <a:sx n="103" d="100"/>
          <a:sy n="103" d="100"/>
        </p:scale>
        <p:origin x="11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6592EC6-5A83-49E7-90B3-C3A79E6C41BE}" type="datetimeFigureOut">
              <a:rPr lang="pt-PT" smtClean="0"/>
              <a:t>18/01/2023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49E601C-C450-47E1-B990-E40DA3095D4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6867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7902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47105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Check cache instead of opening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89942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7763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7047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7091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766763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01136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Farfetch - </a:t>
            </a:r>
            <a:r>
              <a:rPr lang="en-US" dirty="0"/>
              <a:t>507398505</a:t>
            </a:r>
            <a:endParaRPr lang="pt-PT" dirty="0"/>
          </a:p>
          <a:p>
            <a:r>
              <a:rPr lang="pt-PT" dirty="0"/>
              <a:t>BLIP - </a:t>
            </a:r>
            <a:r>
              <a:rPr lang="en-US" dirty="0"/>
              <a:t>510148301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6027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99703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949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142437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15372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978212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5582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284638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930776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332877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77730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19865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645545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1604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20415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53655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795865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3282432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3155895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27993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04162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458506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8404846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198678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585678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Exemplo</a:t>
            </a:r>
            <a:r>
              <a:rPr lang="en-US" dirty="0"/>
              <a:t>: Reverse engineering é/era illegal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alguns</a:t>
            </a:r>
            <a:r>
              <a:rPr lang="en-US" dirty="0"/>
              <a:t> </a:t>
            </a:r>
            <a:r>
              <a:rPr lang="en-US" dirty="0" err="1"/>
              <a:t>países</a:t>
            </a:r>
            <a:r>
              <a:rPr lang="en-US" dirty="0"/>
              <a:t> - German Trade Secrets Act (TSA)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09372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4654491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9250861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8614697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2278580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832238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531264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96713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7701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042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4640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4831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1274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BCB05-EA7E-44DC-97BE-58A805AD25BC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1368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92A08-58DB-4CD7-9227-BCA0FCAF4AE3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7387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6664-E0C7-4017-8A50-570C06B0E7C0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5144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A9CCE-D00E-43FA-8FDB-8FEBC374F1C6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828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79A8A-93CD-482C-9E1D-915CF5FDBFC1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14577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1E9C-3E3D-4AEE-8A25-B2C48F1A6A5C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64129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4AB5-A0C1-4319-8DD1-CDAB34C10BCE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7177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E19E-80D2-4EB3-97E8-45865D57D424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4240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6D6C-BE12-40BD-A9B2-43DEDDE28154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74757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2D30-95BD-49E5-9EEE-7F8336ADB62A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486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E8BAF-32BA-4955-9962-488BB89F2AE2}" type="datetime1">
              <a:rPr lang="pt-PT" smtClean="0"/>
              <a:t>18/01/2023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3972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74EE7-453F-4704-BEB1-A7F76D65F11D}" type="datetime1">
              <a:rPr lang="pt-PT" smtClean="0"/>
              <a:t>18/01/2023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70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79F51-A163-481D-9BF2-9E91AACDDD45}" type="datetime1">
              <a:rPr lang="pt-PT" smtClean="0"/>
              <a:t>18/01/2023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406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D494-7F59-4819-916D-F6591409D77E}" type="datetime1">
              <a:rPr lang="pt-PT" smtClean="0"/>
              <a:t>18/01/2023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360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C3504-A377-4E23-819B-2E40407CC374}" type="datetime1">
              <a:rPr lang="pt-PT" smtClean="0"/>
              <a:t>18/01/2023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0418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2BBA2-D950-4474-80FC-782A8D010538}" type="datetime1">
              <a:rPr lang="pt-PT" smtClean="0"/>
              <a:t>18/01/2023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65986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6EE17-35F2-4844-810C-CEAEE4FAFF1D}" type="datetime1">
              <a:rPr lang="pt-PT" smtClean="0"/>
              <a:t>18/01/2023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179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advanced_search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hrefs.com/blog/google-advanced-search-operators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%22curriculum%20vitae%22%20filetype:pdf%20inurl:upload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oogle.pt/search?q=%22recibo+de+vencimento%22+filetype%3Apdf" TargetMode="External"/><Relationship Id="rId4" Type="http://schemas.openxmlformats.org/officeDocument/2006/relationships/hyperlink" Target="https://www.google.com/search?q=site:https://www.cm-cantanhede.pt/mcsite/media/upload/2021/%20filetype: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%22hacked%20by%22%20site:p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ploit-db.com/google-hacking-database" TargetMode="External"/><Relationship Id="rId7" Type="http://schemas.openxmlformats.org/officeDocument/2006/relationships/hyperlink" Target="http://www.googleguide.com/print/adv_op_ref.pd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ogleguide.com/using_advanced_operators.html" TargetMode="External"/><Relationship Id="rId5" Type="http://schemas.openxmlformats.org/officeDocument/2006/relationships/hyperlink" Target="https://www.boxpiper.com/posts/google-dork-list" TargetMode="External"/><Relationship Id="rId4" Type="http://schemas.openxmlformats.org/officeDocument/2006/relationships/hyperlink" Target="https://gbhackers.com/latest-google-dorks-list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astvin.com/vin/Yz6Xk2RyPWGE1xjL9" TargetMode="External"/><Relationship Id="rId3" Type="http://schemas.openxmlformats.org/officeDocument/2006/relationships/hyperlink" Target="https://www.automovelonline.mj.pt/AutoOnlineProd/" TargetMode="External"/><Relationship Id="rId7" Type="http://schemas.openxmlformats.org/officeDocument/2006/relationships/hyperlink" Target="https://www.lastvin.com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/search?q=certid%C3%A3o+permanente+automovel" TargetMode="External"/><Relationship Id="rId5" Type="http://schemas.openxmlformats.org/officeDocument/2006/relationships/hyperlink" Target="https://www.google.com/search?q=%2289-qs-04%22" TargetMode="External"/><Relationship Id="rId4" Type="http://schemas.openxmlformats.org/officeDocument/2006/relationships/hyperlink" Target="https://www.automovelonline.mj.pt/AutoOnlineProd/FrontOfficeController?action=validaMatricula&amp;url=FrontOfficeController%3Faction%3Dpedidocertidao&amp;contr=FrontOfficeController" TargetMode="External"/><Relationship Id="rId9" Type="http://schemas.openxmlformats.org/officeDocument/2006/relationships/hyperlink" Target="https://www.troyhunt.com/controlling-vehicle-features-of-nissan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sf.com.pt/isp/Templates/Atendimento/PesquisaVeiculoSeguro.aspx?FRAMELESS=false&amp;NRNODEGUID=%7b09089E16-115D-4C82-9C64-FDA43D5FF098%7d&amp;NRORIGINALURL=%2fNR%2fexeres%2f019EEB91-E357-4A7C-8BD2-B62293701692%2ehtm&amp;NRCACHEHINT=Gues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sf.com.pt/NR/exeres/36FAA444-8049-428C-8E89-09909A9C1300.htm?matricula=01-ef-34&amp;data=20120703" TargetMode="External"/><Relationship Id="rId4" Type="http://schemas.openxmlformats.org/officeDocument/2006/relationships/hyperlink" Target="https://www.asf.com.pt/NR/exeres/36FAA444-8049-428C-8E89-09909A9C1300.htm?matricula=01-ef-34&amp;data=20220703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publicacoes.mj.pt/Pesquisa.aspx" TargetMode="External"/><Relationship Id="rId3" Type="http://schemas.openxmlformats.org/officeDocument/2006/relationships/hyperlink" Target="https://www.dges.gov.pt/" TargetMode="External"/><Relationship Id="rId7" Type="http://schemas.openxmlformats.org/officeDocument/2006/relationships/hyperlink" Target="https://dre.tretas.org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e.pt/" TargetMode="External"/><Relationship Id="rId5" Type="http://schemas.openxmlformats.org/officeDocument/2006/relationships/hyperlink" Target="https://www.dgae.medu.pt/informacao-consolidada/listas/concurso-externo-2022-2023-listas-definitivas" TargetMode="External"/><Relationship Id="rId4" Type="http://schemas.openxmlformats.org/officeDocument/2006/relationships/hyperlink" Target="https://dges.gov.pt/coloc/2022/" TargetMode="External"/><Relationship Id="rId9" Type="http://schemas.openxmlformats.org/officeDocument/2006/relationships/hyperlink" Target="https://servicosonline.inpi.pt/pesquisas/main/marcas.jsp?lang=PT" TargetMode="Externa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unity.vortal.biz/public/?SkinName=espap&amp;currentLanguage=en" TargetMode="External"/><Relationship Id="rId3" Type="http://schemas.openxmlformats.org/officeDocument/2006/relationships/hyperlink" Target="https://www.predialonline.pt/" TargetMode="External"/><Relationship Id="rId7" Type="http://schemas.openxmlformats.org/officeDocument/2006/relationships/hyperlink" Target="https://justica.gov.pt/Servicos/Consultar-venda-de-bens-penhorados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esquisabenspenhorados.com/leiloes-vendas-financas/default.aspx" TargetMode="External"/><Relationship Id="rId5" Type="http://schemas.openxmlformats.org/officeDocument/2006/relationships/hyperlink" Target="https://vendas.portaldasfinancas.gov.pt/bens/detalheFoto.action?iRepfin=0469&amp;iAno=2022&amp;iNrordem=1&amp;iNrfoto=2" TargetMode="External"/><Relationship Id="rId4" Type="http://schemas.openxmlformats.org/officeDocument/2006/relationships/hyperlink" Target="https://vendas.portaldasfinancas.gov.pt/ben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se.gov.pt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ase.gov.pt/Base4/pt/resultados/?type=doc_documentos&amp;id=557734&amp;ext=.pdf" TargetMode="External"/><Relationship Id="rId4" Type="http://schemas.openxmlformats.org/officeDocument/2006/relationships/hyperlink" Target="https://www.base.gov.pt/Base4/pt/detalhe/?type=contratos&amp;id=4976641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mz.com/2020/02/19/pop-smoke-dead-dies-20-murdered-home-invasion-robbery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xIWqvJXKLj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sync.me/" TargetMode="External"/><Relationship Id="rId7" Type="http://schemas.openxmlformats.org/officeDocument/2006/relationships/hyperlink" Target="https://tinder.com/@test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amecheckup.com/" TargetMode="External"/><Relationship Id="rId5" Type="http://schemas.openxmlformats.org/officeDocument/2006/relationships/hyperlink" Target="https://whatsmyname.app/" TargetMode="External"/><Relationship Id="rId4" Type="http://schemas.openxmlformats.org/officeDocument/2006/relationships/hyperlink" Target="https://namechk.com/" TargetMode="Externa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owsearch.info/" TargetMode="External"/><Relationship Id="rId3" Type="http://schemas.openxmlformats.org/officeDocument/2006/relationships/hyperlink" Target="http://ipinfo.io/ip" TargetMode="External"/><Relationship Id="rId7" Type="http://schemas.openxmlformats.org/officeDocument/2006/relationships/hyperlink" Target="https://stalkface.com/en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search-advanced" TargetMode="External"/><Relationship Id="rId5" Type="http://schemas.openxmlformats.org/officeDocument/2006/relationships/hyperlink" Target="https://mylocation.org/" TargetMode="External"/><Relationship Id="rId4" Type="http://schemas.openxmlformats.org/officeDocument/2006/relationships/hyperlink" Target="https://www.ip2location.com/" TargetMode="External"/><Relationship Id="rId9" Type="http://schemas.openxmlformats.org/officeDocument/2006/relationships/hyperlink" Target="https://intelx.io/tools?tab=facebook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pt.linkedin.com/in/pedroaovieira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xing.com/profile/Pedro_Vieira12" TargetMode="Externa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OsY32K1s51Y" TargetMode="External"/><Relationship Id="rId3" Type="http://schemas.openxmlformats.org/officeDocument/2006/relationships/hyperlink" Target="https://images.google.com/" TargetMode="External"/><Relationship Id="rId7" Type="http://schemas.openxmlformats.org/officeDocument/2006/relationships/hyperlink" Target="https://yandex.com/images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ineye.com/" TargetMode="External"/><Relationship Id="rId5" Type="http://schemas.openxmlformats.org/officeDocument/2006/relationships/hyperlink" Target="https://images.search.yahoo.com/" TargetMode="External"/><Relationship Id="rId4" Type="http://schemas.openxmlformats.org/officeDocument/2006/relationships/hyperlink" Target="https://www.bing.com/?scope=images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40.989952N+7.395051W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www.google.pt/maps/place/Pelourinho+de+Penedono/@40.9895398,-7.393798,3a,75y,90t/data=!3m8!1e2!3m6!1sAF1QipNKcbkyPZqIR7UaTaPRMqhMgQcgw3PgP9K4d5Ap!2e10!3e12!6shttps:%2F%2Flh5.googleusercontent.com%2Fp%2FAF1QipNKcbkyPZqIR7UaTaPRMqhMgQcgw3PgP9K4d5Ap%3Dw114-h86-k-no!7i2048!8i1536!4m13!1m7!3m6!1s0x0:0xf575df79e29a8d1d!2zNDDCsDU5JzIzLjgiTiA3wrAyMyc0Mi4yIlc!3b1!8m2!3d40.989952!4d-7.395051!3m4!1s0xd3c9fabd77009a1:0x55f520d68ddf8bdb!8m2!3d40.9895398!4d-7.393798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leanup.pictures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hyperlink" Target="https://www.aperisolve.com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stantstreetview.com/" TargetMode="External"/><Relationship Id="rId4" Type="http://schemas.openxmlformats.org/officeDocument/2006/relationships/hyperlink" Target="https://www.google.com/maps/@41.5346292,-8.4374104,3a,75y,122.55h,92.31t/data=!3m7!1e1!3m5!1smroURDusIGROf8EMtc8Svg!2e0!6shttps:%2F%2Fstreetviewpixels-pa.googleapis.com%2Fv1%2Fthumbnail%3Fpanoid%3DmroURDusIGROf8EMtc8Svg%26cb_client%3Dmaps_sv.tactile.gps%26w%3D203%26h%3D100%26yaw%3D228.75322%26pitch%3D0%26thumbfov%3D100!7i16384!8i8192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" TargetMode="External"/><Relationship Id="rId7" Type="http://schemas.openxmlformats.org/officeDocument/2006/relationships/hyperlink" Target="https://somerandomstuff1.wordpress.com/2019/02/08/geoguessr-the-top-tips-tricks-and-techniques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dualmaps.com/" TargetMode="External"/><Relationship Id="rId5" Type="http://schemas.openxmlformats.org/officeDocument/2006/relationships/hyperlink" Target="https://wikimapia.org/" TargetMode="External"/><Relationship Id="rId4" Type="http://schemas.openxmlformats.org/officeDocument/2006/relationships/hyperlink" Target="https://www.bing.com/map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zoom.earth/" TargetMode="External"/><Relationship Id="rId7" Type="http://schemas.openxmlformats.org/officeDocument/2006/relationships/hyperlink" Target="https://livingatlas.arcgis.com/wayback/#active=44710&amp;ext=-8.44504,41.55974,-8.43662,41.56350&amp;localChangesOnly=true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ivingatlas.arcgis.com/wayback/" TargetMode="External"/><Relationship Id="rId5" Type="http://schemas.openxmlformats.org/officeDocument/2006/relationships/hyperlink" Target="https://livingatlas.arcgis.com/" TargetMode="External"/><Relationship Id="rId4" Type="http://schemas.openxmlformats.org/officeDocument/2006/relationships/hyperlink" Target="https://satellites.pro/" TargetMode="Externa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oldweb.today/" TargetMode="External"/><Relationship Id="rId3" Type="http://schemas.openxmlformats.org/officeDocument/2006/relationships/hyperlink" Target="https://archive.org/web/" TargetMode="External"/><Relationship Id="rId7" Type="http://schemas.openxmlformats.org/officeDocument/2006/relationships/hyperlink" Target="http://cachedview.com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achedpages.com/" TargetMode="External"/><Relationship Id="rId5" Type="http://schemas.openxmlformats.org/officeDocument/2006/relationships/hyperlink" Target="http://archive.is/" TargetMode="External"/><Relationship Id="rId4" Type="http://schemas.openxmlformats.org/officeDocument/2006/relationships/hyperlink" Target="https://web.archive.org/web/20230000000000*/www.uminho.pt" TargetMode="External"/><Relationship Id="rId9" Type="http://schemas.openxmlformats.org/officeDocument/2006/relationships/hyperlink" Target="http://timetravel.mementoweb.org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haveibeenpwned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fcc.gov/oetcf/eas/reports/GenericSearch.cfm" TargetMode="External"/><Relationship Id="rId7" Type="http://schemas.openxmlformats.org/officeDocument/2006/relationships/hyperlink" Target="https://www.alldatasheet.com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atasheets.com/en" TargetMode="External"/><Relationship Id="rId5" Type="http://schemas.openxmlformats.org/officeDocument/2006/relationships/hyperlink" Target="https://fccid.io/ZDER3/Internal-Photos/Internal-Photos-5529101" TargetMode="External"/><Relationship Id="rId4" Type="http://schemas.openxmlformats.org/officeDocument/2006/relationships/hyperlink" Target="https://fccid.io/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hodan.io/search?query=%22authentication%3A+disabled%22+%2B+primavera+%2B+country%3Apt" TargetMode="External"/><Relationship Id="rId3" Type="http://schemas.openxmlformats.org/officeDocument/2006/relationships/hyperlink" Target="https://www.shodan.io/search?query=remote+desktop" TargetMode="External"/><Relationship Id="rId7" Type="http://schemas.openxmlformats.org/officeDocument/2006/relationships/hyperlink" Target="https://www.shodan.io/search?query=authentication+disabled+country%3Apt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mages.shodan.io/?query=vnc+screenshot.label%3Aloggedin" TargetMode="External"/><Relationship Id="rId5" Type="http://schemas.openxmlformats.org/officeDocument/2006/relationships/hyperlink" Target="https://images.shodan.io/?query=city%3Abraga" TargetMode="External"/><Relationship Id="rId4" Type="http://schemas.openxmlformats.org/officeDocument/2006/relationships/hyperlink" Target="https://www.shodan.io/search?query=remote+desktop+city%3Abraga" TargetMode="External"/><Relationship Id="rId9" Type="http://schemas.openxmlformats.org/officeDocument/2006/relationships/hyperlink" Target="https://www.shodan.io/search?query=contabilidade+country%3Apt" TargetMode="Externa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techniques.com/magazine.html" TargetMode="External"/><Relationship Id="rId13" Type="http://schemas.openxmlformats.org/officeDocument/2006/relationships/hyperlink" Target="https://www.osinttechniques.com/" TargetMode="External"/><Relationship Id="rId3" Type="http://schemas.openxmlformats.org/officeDocument/2006/relationships/hyperlink" Target="https://github.com/pedroaovieira/osint" TargetMode="External"/><Relationship Id="rId7" Type="http://schemas.openxmlformats.org/officeDocument/2006/relationships/hyperlink" Target="https://inteltechniques.com/books.html" TargetMode="External"/><Relationship Id="rId12" Type="http://schemas.openxmlformats.org/officeDocument/2006/relationships/hyperlink" Target="https://osintcurio.us/" TargetMode="External"/><Relationship Id="rId17" Type="http://schemas.openxmlformats.org/officeDocument/2006/relationships/hyperlink" Target="https://i-intelligence.eu/uploads/public-documents/OSINT_Handbook_2020.pdf" TargetMode="External"/><Relationship Id="rId2" Type="http://schemas.openxmlformats.org/officeDocument/2006/relationships/notesSlide" Target="../notesSlides/notesSlide35.xml"/><Relationship Id="rId16" Type="http://schemas.openxmlformats.org/officeDocument/2006/relationships/hyperlink" Target="https://technisette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nteltechniques.com/" TargetMode="External"/><Relationship Id="rId11" Type="http://schemas.openxmlformats.org/officeDocument/2006/relationships/hyperlink" Target="https://www.osintdojo.com/" TargetMode="External"/><Relationship Id="rId5" Type="http://schemas.openxmlformats.org/officeDocument/2006/relationships/hyperlink" Target="https://www.youtube.com/watch?v=25dzDe4tw3A" TargetMode="External"/><Relationship Id="rId15" Type="http://schemas.openxmlformats.org/officeDocument/2006/relationships/hyperlink" Target="https://start.me/p/DPYPMz/the-ultimate-osint-collection" TargetMode="External"/><Relationship Id="rId10" Type="http://schemas.openxmlformats.org/officeDocument/2006/relationships/hyperlink" Target="https://www.osintcombine.com/osint-bookmarks" TargetMode="External"/><Relationship Id="rId4" Type="http://schemas.openxmlformats.org/officeDocument/2006/relationships/hyperlink" Target="https://gralhix.com/" TargetMode="External"/><Relationship Id="rId9" Type="http://schemas.openxmlformats.org/officeDocument/2006/relationships/hyperlink" Target="https://www.osintcombine.com/" TargetMode="External"/><Relationship Id="rId14" Type="http://schemas.openxmlformats.org/officeDocument/2006/relationships/hyperlink" Target="https://start.me/pages/int/osint" TargetMode="Externa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s://investigator.cybersoc.wales/" TargetMode="External"/><Relationship Id="rId3" Type="http://schemas.openxmlformats.org/officeDocument/2006/relationships/hyperlink" Target="https://www.tracelabs.org/initiatives/search-party" TargetMode="External"/><Relationship Id="rId7" Type="http://schemas.openxmlformats.org/officeDocument/2006/relationships/hyperlink" Target="https://ctf.cybersoc.wales/" TargetMode="External"/><Relationship Id="rId12" Type="http://schemas.openxmlformats.org/officeDocument/2006/relationships/hyperlink" Target="https://blueteamlabs.online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edroaovieira/osint/tree/main/hacktoria" TargetMode="External"/><Relationship Id="rId11" Type="http://schemas.openxmlformats.org/officeDocument/2006/relationships/hyperlink" Target="https://github.com/pedroaovieira/osint/tree/main/TryHackMe" TargetMode="External"/><Relationship Id="rId5" Type="http://schemas.openxmlformats.org/officeDocument/2006/relationships/hyperlink" Target="https://hacktoria.com/category/contracts/" TargetMode="External"/><Relationship Id="rId10" Type="http://schemas.openxmlformats.org/officeDocument/2006/relationships/hyperlink" Target="https://tryhackme.com/hacktivities?tab=search" TargetMode="External"/><Relationship Id="rId4" Type="http://schemas.openxmlformats.org/officeDocument/2006/relationships/hyperlink" Target="https://github.com/pedroaovieira/osint/blob/main/TraceLabs/README.md" TargetMode="External"/><Relationship Id="rId9" Type="http://schemas.openxmlformats.org/officeDocument/2006/relationships/hyperlink" Target="https://tryhackme.com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kenamegenerator.com/" TargetMode="External"/><Relationship Id="rId7" Type="http://schemas.openxmlformats.org/officeDocument/2006/relationships/hyperlink" Target="https://garrettmickley.com/sockpuppet-account-creation/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ecjuice.com/the-art-of-the-sock-osint-humint/" TargetMode="External"/><Relationship Id="rId5" Type="http://schemas.openxmlformats.org/officeDocument/2006/relationships/hyperlink" Target="https://privacy.com/" TargetMode="External"/><Relationship Id="rId4" Type="http://schemas.openxmlformats.org/officeDocument/2006/relationships/hyperlink" Target="https://thispersondoesnotexist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ipher387/osint_stuff_tool_collection" TargetMode="External"/><Relationship Id="rId3" Type="http://schemas.openxmlformats.org/officeDocument/2006/relationships/hyperlink" Target="https://osintframework.com/" TargetMode="External"/><Relationship Id="rId7" Type="http://schemas.openxmlformats.org/officeDocument/2006/relationships/hyperlink" Target="https://technisette.com/p/tools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osinttechniques.com/osint-tools.html" TargetMode="External"/><Relationship Id="rId5" Type="http://schemas.openxmlformats.org/officeDocument/2006/relationships/hyperlink" Target="https://inteltechniques.com/tools/" TargetMode="External"/><Relationship Id="rId10" Type="http://schemas.openxmlformats.org/officeDocument/2006/relationships/hyperlink" Target="https://www.aware-online.com/en/osint-tools/" TargetMode="External"/><Relationship Id="rId4" Type="http://schemas.openxmlformats.org/officeDocument/2006/relationships/hyperlink" Target="https://start.me/p/L1rEYQ/osint4all" TargetMode="External"/><Relationship Id="rId9" Type="http://schemas.openxmlformats.org/officeDocument/2006/relationships/hyperlink" Target="https://osint.link/" TargetMode="Externa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arrotsec.org/download/" TargetMode="External"/><Relationship Id="rId3" Type="http://schemas.openxmlformats.org/officeDocument/2006/relationships/hyperlink" Target="https://www.tracelabs.org/initiatives/osint-vm" TargetMode="External"/><Relationship Id="rId7" Type="http://schemas.openxmlformats.org/officeDocument/2006/relationships/hyperlink" Target="https://www.kali.org/get-kali/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ails.boum.org/" TargetMode="External"/><Relationship Id="rId5" Type="http://schemas.openxmlformats.org/officeDocument/2006/relationships/hyperlink" Target="https://csilinux.com/" TargetMode="External"/><Relationship Id="rId4" Type="http://schemas.openxmlformats.org/officeDocument/2006/relationships/hyperlink" Target="https://github.com/mandiant/ThreatPursuit-VM" TargetMode="External"/><Relationship Id="rId9" Type="http://schemas.openxmlformats.org/officeDocument/2006/relationships/hyperlink" Target="https://developer.microsoft.com/en-us/windows/downloads/virtual-machines/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exposure.shodan.io/#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ps.shodan.io/" TargetMode="External"/><Relationship Id="rId5" Type="http://schemas.openxmlformats.org/officeDocument/2006/relationships/hyperlink" Target="https://images.shodan.io/" TargetMode="External"/><Relationship Id="rId4" Type="http://schemas.openxmlformats.org/officeDocument/2006/relationships/hyperlink" Target="https://www.shodan.io/explore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hyperlink" Target="https://tails.boum.org/" TargetMode="External"/><Relationship Id="rId3" Type="http://schemas.openxmlformats.org/officeDocument/2006/relationships/hyperlink" Target="https://protonvpn.com/" TargetMode="External"/><Relationship Id="rId7" Type="http://schemas.openxmlformats.org/officeDocument/2006/relationships/hyperlink" Target="https://www.torproject.org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uerrillamail.com/" TargetMode="External"/><Relationship Id="rId5" Type="http://schemas.openxmlformats.org/officeDocument/2006/relationships/hyperlink" Target="https://www.20minutemail.com/" TargetMode="External"/><Relationship Id="rId4" Type="http://schemas.openxmlformats.org/officeDocument/2006/relationships/hyperlink" Target="https://10minutemail.com/" TargetMode="Externa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aypal.com/" TargetMode="External"/><Relationship Id="rId3" Type="http://schemas.openxmlformats.org/officeDocument/2006/relationships/hyperlink" Target="https://www.virustotal.com/gui/home/upload" TargetMode="External"/><Relationship Id="rId7" Type="http://schemas.openxmlformats.org/officeDocument/2006/relationships/hyperlink" Target="https://www.revolut.com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bnet.pt/site/do" TargetMode="External"/><Relationship Id="rId5" Type="http://schemas.openxmlformats.org/officeDocument/2006/relationships/hyperlink" Target="https://www.cncs.gov.pt/pt/no-more-ransom/" TargetMode="External"/><Relationship Id="rId4" Type="http://schemas.openxmlformats.org/officeDocument/2006/relationships/hyperlink" Target="https://sitereport.netcraft.com/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liciajudiciaria.pt/unc3t/" TargetMode="External"/><Relationship Id="rId3" Type="http://schemas.openxmlformats.org/officeDocument/2006/relationships/hyperlink" Target="https://dre.pt/dre/detalhe/decreto-lei/65-2021-168697988" TargetMode="External"/><Relationship Id="rId7" Type="http://schemas.openxmlformats.org/officeDocument/2006/relationships/hyperlink" Target="https://www.cncs.gov.pt/pt/certpt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ncs.gov.pt/pt/notificacao-incidentes/" TargetMode="External"/><Relationship Id="rId5" Type="http://schemas.openxmlformats.org/officeDocument/2006/relationships/hyperlink" Target="https://www.cncs.gov.pt/" TargetMode="External"/><Relationship Id="rId4" Type="http://schemas.openxmlformats.org/officeDocument/2006/relationships/hyperlink" Target="https://www.anacom.pt/render.jsp?categoryId=345750" TargetMode="External"/><Relationship Id="rId9" Type="http://schemas.openxmlformats.org/officeDocument/2006/relationships/hyperlink" Target="https://cibercrime.ministeriopublico.pt/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pedroaovieira/" TargetMode="External"/><Relationship Id="rId3" Type="http://schemas.openxmlformats.org/officeDocument/2006/relationships/hyperlink" Target="https://www.google.pt/search?q=Pedro+Ant&#243;nio+Oliveira+Vieira" TargetMode="External"/><Relationship Id="rId7" Type="http://schemas.openxmlformats.org/officeDocument/2006/relationships/hyperlink" Target="https://www.eccouncil.org/january-2022-ethical-hacking-leaderboard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pedroaovieira/" TargetMode="External"/><Relationship Id="rId5" Type="http://schemas.openxmlformats.org/officeDocument/2006/relationships/hyperlink" Target="https://www.google.pt/search?q=%22pedro+vieira%22+bosch" TargetMode="External"/><Relationship Id="rId4" Type="http://schemas.openxmlformats.org/officeDocument/2006/relationships/hyperlink" Target="https://www.google.pt/search?q=%22Pedro+Ant%C3%B3nio+Oliveira+Vieira%22" TargetMode="External"/><Relationship Id="rId9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yandex.com/" TargetMode="External"/><Relationship Id="rId3" Type="http://schemas.openxmlformats.org/officeDocument/2006/relationships/hyperlink" Target="https://www.google.com/" TargetMode="External"/><Relationship Id="rId7" Type="http://schemas.openxmlformats.org/officeDocument/2006/relationships/hyperlink" Target="https://www.baidu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uckduckgo.com/" TargetMode="External"/><Relationship Id="rId5" Type="http://schemas.openxmlformats.org/officeDocument/2006/relationships/hyperlink" Target="https://www.yahoo.com/" TargetMode="External"/><Relationship Id="rId4" Type="http://schemas.openxmlformats.org/officeDocument/2006/relationships/hyperlink" Target="https://www.bing.com/" TargetMode="External"/><Relationship Id="rId9" Type="http://schemas.openxmlformats.org/officeDocument/2006/relationships/hyperlink" Target="https://inteltechniques.com/workbook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92779-E3A8-6AB5-914C-04D078FC00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OSINT</a:t>
            </a:r>
            <a:endParaRPr lang="pt-PT" sz="8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968D3C-A600-D893-D667-3619BCB6DD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4000" dirty="0"/>
              <a:t>Beware. Your data is out there.</a:t>
            </a:r>
          </a:p>
          <a:p>
            <a:r>
              <a:rPr lang="pt-PT" sz="4000" dirty="0"/>
              <a:t>0xoposec – 19/01/2023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74194-E45C-A7A4-81D7-2D25FFC60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6519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operators</a:t>
            </a:r>
            <a:br>
              <a:rPr lang="en-US" dirty="0"/>
            </a:br>
            <a:r>
              <a:rPr lang="en-US" dirty="0"/>
              <a:t>	Improve the search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313954" cy="3880773"/>
          </a:xfrm>
        </p:spPr>
        <p:txBody>
          <a:bodyPr>
            <a:normAutofit fontScale="85000" lnSpcReduction="20000"/>
          </a:bodyPr>
          <a:lstStyle/>
          <a:p>
            <a:r>
              <a:rPr lang="en-US" sz="2000" cap="none" dirty="0">
                <a:latin typeface="Amasis MT Pro" panose="020B0604020202020204" pitchFamily="18" charset="0"/>
              </a:rPr>
              <a:t>Google Advanced Search (</a:t>
            </a:r>
            <a:r>
              <a:rPr lang="en-US" sz="20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2000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900" b="1" cap="none" dirty="0">
              <a:latin typeface="Amasis MT Pro" panose="020B0604020202020204" pitchFamily="18" charset="0"/>
            </a:endParaRPr>
          </a:p>
          <a:p>
            <a:r>
              <a:rPr lang="en-US" sz="1900" b="1" cap="none" dirty="0">
                <a:latin typeface="Amasis MT Pro" panose="020B0604020202020204" pitchFamily="18" charset="0"/>
              </a:rPr>
              <a:t>filetype</a:t>
            </a:r>
            <a:r>
              <a:rPr lang="en-US" sz="1900" cap="none" dirty="0">
                <a:latin typeface="Amasis MT Pro" panose="020B0604020202020204" pitchFamily="18" charset="0"/>
              </a:rPr>
              <a:t>: search your results based on the file extension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cache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allows you to view cached version of the web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allinurl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URL.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the results to pages containing the word specified in the URL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allintitle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title.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: This operator searches websites or pages that contain links to the specified website or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info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the specified web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location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a specific location.</a:t>
            </a:r>
          </a:p>
          <a:p>
            <a:endParaRPr lang="en-US" sz="1200" cap="none" dirty="0">
              <a:latin typeface="Amasis MT Pro" panose="020B0604020202020204" pitchFamily="18" charset="0"/>
            </a:endParaRPr>
          </a:p>
          <a:p>
            <a:r>
              <a:rPr lang="en-US" sz="1900" b="1" cap="none" dirty="0">
                <a:latin typeface="Amasis MT Pro" panose="020B0604020202020204" pitchFamily="18" charset="0"/>
              </a:rPr>
              <a:t>42 Advanced Operators</a:t>
            </a:r>
            <a:r>
              <a:rPr lang="en-US" sz="1900" cap="none" dirty="0">
                <a:latin typeface="Amasis MT Pro" panose="020B0604020202020204" pitchFamily="18" charset="0"/>
              </a:rPr>
              <a:t> (</a:t>
            </a:r>
            <a:r>
              <a:rPr lang="en-US" sz="19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6D5B21-29B3-CB73-8039-9B3ACB9B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10</a:t>
            </a:fld>
            <a:endParaRPr lang="pt-PT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B402209-9BFD-3D5A-EFED-783829FE1682}"/>
              </a:ext>
            </a:extLst>
          </p:cNvPr>
          <p:cNvSpPr/>
          <p:nvPr/>
        </p:nvSpPr>
        <p:spPr>
          <a:xfrm>
            <a:off x="4024603" y="223106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89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	</a:t>
            </a:r>
            <a:br>
              <a:rPr lang="en-US" dirty="0"/>
            </a:br>
            <a:r>
              <a:rPr lang="en-US" dirty="0"/>
              <a:t>	Dork Examples – Curriculum Vitae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89426"/>
            <a:ext cx="8596668" cy="3880773"/>
          </a:xfrm>
        </p:spPr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 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Search - List site/directories contents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“curriculum vitae” filetype:pdf inurl:upload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“curriculum vitae” – keywords to look for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filetype:pdf - only pdf files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inurl:upload</a:t>
            </a:r>
          </a:p>
          <a:p>
            <a:pPr marL="0" indent="0"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Available information on </a:t>
            </a:r>
            <a:r>
              <a:rPr lang="en-US" b="1" dirty="0">
                <a:latin typeface="Amasis MT Pro" panose="020B0604020202020204" pitchFamily="18" charset="0"/>
              </a:rPr>
              <a:t>pay slips</a:t>
            </a:r>
            <a:r>
              <a:rPr lang="en-US" dirty="0">
                <a:latin typeface="Amasis MT Pro" panose="020B0604020202020204" pitchFamily="18" charset="0"/>
              </a:rPr>
              <a:t> “recibo de vencimento”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 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Full name, address, nif, nib, marital status, number of children, ...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1DD83D0-4193-4A21-8F69-D0991D076582}"/>
              </a:ext>
            </a:extLst>
          </p:cNvPr>
          <p:cNvSpPr/>
          <p:nvPr/>
        </p:nvSpPr>
        <p:spPr>
          <a:xfrm>
            <a:off x="3181106" y="232364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F40FCE1-1480-433F-8925-695271A1E71C}"/>
              </a:ext>
            </a:extLst>
          </p:cNvPr>
          <p:cNvSpPr/>
          <p:nvPr/>
        </p:nvSpPr>
        <p:spPr>
          <a:xfrm>
            <a:off x="6168129" y="271951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42A5C-DAFA-B81D-5109-294D27D88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63880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	</a:t>
            </a:r>
            <a:br>
              <a:rPr lang="en-US" dirty="0"/>
            </a:br>
            <a:r>
              <a:rPr lang="en-US" dirty="0"/>
              <a:t>	Dork Examples - Hacked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“hacked by” </a:t>
            </a:r>
            <a:r>
              <a:rPr lang="en-US" b="1" dirty="0">
                <a:latin typeface="Amasis MT Pro" panose="020B0604020202020204" pitchFamily="18" charset="0"/>
              </a:rPr>
              <a:t>site</a:t>
            </a:r>
            <a:r>
              <a:rPr lang="en-US" dirty="0">
                <a:latin typeface="Amasis MT Pro" panose="020B0604020202020204" pitchFamily="18" charset="0"/>
              </a:rPr>
              <a:t>:pt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“hacked by” - keyword to look for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site:pt - only “portuguese” sites (registered portuguese domains)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About 13.400 results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Sites / pages that were “tagged”/”signed”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Attack and contents changed to show off skills (mainly kids) – compared to street tagging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79AB3F5-3AB4-4EE7-9BBC-D29A6B9B361B}"/>
              </a:ext>
            </a:extLst>
          </p:cNvPr>
          <p:cNvSpPr/>
          <p:nvPr/>
        </p:nvSpPr>
        <p:spPr>
          <a:xfrm>
            <a:off x="3135086" y="227293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208D39-5C1D-256A-7FD3-458EF467D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2116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Dorks</a:t>
            </a:r>
            <a:br>
              <a:rPr lang="en-US" dirty="0"/>
            </a:br>
            <a:r>
              <a:rPr lang="en-US" dirty="0"/>
              <a:t>	Commonly used searches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Google Hacking Database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gbhackers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google-dork-list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Advanced Operators Guide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Advanced Operators Reference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1BFE898-47AF-4F26-8B46-CE16335C5EBA}"/>
              </a:ext>
            </a:extLst>
          </p:cNvPr>
          <p:cNvSpPr/>
          <p:nvPr/>
        </p:nvSpPr>
        <p:spPr>
          <a:xfrm>
            <a:off x="4253516" y="228288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49448B-2B32-EA31-9CBD-251947543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976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OSINTing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9513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yourself</a:t>
            </a:r>
            <a:br>
              <a:rPr lang="en-US" dirty="0"/>
            </a:br>
            <a:r>
              <a:rPr lang="en-US" dirty="0"/>
              <a:t>	How the internet sees </a:t>
            </a:r>
            <a:r>
              <a:rPr lang="en-US" b="1" u="sng" dirty="0"/>
              <a:t>YOU</a:t>
            </a:r>
            <a:r>
              <a:rPr lang="en-US" dirty="0"/>
              <a:t>	</a:t>
            </a:r>
            <a:endParaRPr lang="pt-PT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Search your name on Google and analyze the results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As you saw the search can be improved</a:t>
            </a:r>
          </a:p>
          <a:p>
            <a:pPr marL="0" indent="0">
              <a:buNone/>
            </a:pPr>
            <a:endParaRPr lang="en-US" sz="11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Some results can/will include: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Family and Friends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Work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School grades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BI - Identity Card Number (yes)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NIF – Tax Identification Number</a:t>
            </a:r>
          </a:p>
          <a:p>
            <a:endParaRPr lang="en-US" sz="11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That is typically information to </a:t>
            </a:r>
            <a:r>
              <a:rPr lang="en-US" b="1" cap="none" dirty="0">
                <a:latin typeface="Amasis MT Pro" panose="020B0604020202020204" pitchFamily="18" charset="0"/>
              </a:rPr>
              <a:t>verify </a:t>
            </a:r>
            <a:r>
              <a:rPr lang="en-US" b="1" dirty="0">
                <a:latin typeface="Amasis MT Pro" panose="020B0604020202020204" pitchFamily="18" charset="0"/>
              </a:rPr>
              <a:t>your identity</a:t>
            </a:r>
            <a:r>
              <a:rPr lang="en-US" dirty="0">
                <a:latin typeface="Amasis MT Pro" panose="020B0604020202020204" pitchFamily="18" charset="0"/>
              </a:rPr>
              <a:t> over a phone call.</a:t>
            </a:r>
            <a:endParaRPr lang="en-US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5D0C86-5F63-724F-817A-D215F41A3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64832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Vehicle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Automóvel On-line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Certidão Permanente Automóvel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License Plate : “89-QS-04”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Result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Brand: MERCEDES-BENZ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VIN: WDD2221631A248762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Vehicle Information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Example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Information: Brand, Model, Location, Paint, Delivery Date, Extras, …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Hack across the globe by VIN (</a:t>
            </a:r>
            <a:r>
              <a:rPr lang="en-US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E2B9CB0-427A-4C20-8368-D171D44FD71B}"/>
              </a:ext>
            </a:extLst>
          </p:cNvPr>
          <p:cNvSpPr/>
          <p:nvPr/>
        </p:nvSpPr>
        <p:spPr>
          <a:xfrm>
            <a:off x="4720046" y="253419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3310C08-B5CE-403C-8383-55E43712EA95}"/>
              </a:ext>
            </a:extLst>
          </p:cNvPr>
          <p:cNvSpPr/>
          <p:nvPr/>
        </p:nvSpPr>
        <p:spPr>
          <a:xfrm>
            <a:off x="2743827" y="494646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0C87F3D-A99D-4998-9CA8-03BB7D5A9F0C}"/>
              </a:ext>
            </a:extLst>
          </p:cNvPr>
          <p:cNvSpPr/>
          <p:nvPr/>
        </p:nvSpPr>
        <p:spPr>
          <a:xfrm>
            <a:off x="4441372" y="557348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142AE-521D-BEEE-B726-455FB63F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16</a:t>
            </a:fld>
            <a:endParaRPr lang="pt-PT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7C2F2B5-C9BF-0D04-097C-174640479AE5}"/>
              </a:ext>
            </a:extLst>
          </p:cNvPr>
          <p:cNvSpPr/>
          <p:nvPr/>
        </p:nvSpPr>
        <p:spPr>
          <a:xfrm>
            <a:off x="3444863" y="223872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ACD6CC1-3D46-9CFA-7E0A-4E197A6D439E}"/>
              </a:ext>
            </a:extLst>
          </p:cNvPr>
          <p:cNvSpPr/>
          <p:nvPr/>
        </p:nvSpPr>
        <p:spPr>
          <a:xfrm>
            <a:off x="4191311" y="286387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C40A03A-F5D2-EDD7-5021-99457A3DDB3D}"/>
              </a:ext>
            </a:extLst>
          </p:cNvPr>
          <p:cNvSpPr/>
          <p:nvPr/>
        </p:nvSpPr>
        <p:spPr>
          <a:xfrm>
            <a:off x="2783015" y="405839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629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–Insurance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ASF – Autoridade de Supervisão de Seguros e Fundos de Pensões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“03-07-2022”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2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“03-07-2012”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Insurance Company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Current and Past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Length of the contract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Insurance policy number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Is it possible to get information for all license plates ????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8E714EA-D9F8-4DDC-ACCB-8454B1299151}"/>
              </a:ext>
            </a:extLst>
          </p:cNvPr>
          <p:cNvSpPr/>
          <p:nvPr/>
        </p:nvSpPr>
        <p:spPr>
          <a:xfrm>
            <a:off x="7750629" y="223810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0AE6-A22F-FC2B-9201-B90243AE6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2908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Specific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DGES - Direção-Geral de Ensino Superior (</a:t>
            </a:r>
            <a:r>
              <a:rPr lang="pt-PT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DGAE - Direção – Geral da Administração Escolar 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DRE - Diário da República (</a:t>
            </a:r>
            <a:r>
              <a:rPr lang="pt-PT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Search DRE (</a:t>
            </a:r>
            <a:r>
              <a:rPr lang="pt-PT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Ministério da Justiça – Publicações (</a:t>
            </a:r>
            <a:r>
              <a:rPr lang="pt-PT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Instituto Nacional da Propriedade Industrial (</a:t>
            </a:r>
            <a:r>
              <a:rPr lang="pt-PT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2A40E1C-477A-5D30-9176-F7F25C00D3DA}"/>
              </a:ext>
            </a:extLst>
          </p:cNvPr>
          <p:cNvSpPr/>
          <p:nvPr/>
        </p:nvSpPr>
        <p:spPr>
          <a:xfrm>
            <a:off x="6693786" y="267339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186BD0B-4F6B-A50C-9EFD-C2956FFF356A}"/>
              </a:ext>
            </a:extLst>
          </p:cNvPr>
          <p:cNvSpPr/>
          <p:nvPr/>
        </p:nvSpPr>
        <p:spPr>
          <a:xfrm>
            <a:off x="6345444" y="229703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01082-3943-93CB-747D-1C0546224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18</a:t>
            </a:fld>
            <a:endParaRPr lang="pt-PT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7BB557B-0C03-1878-F32D-4A9702DD5672}"/>
              </a:ext>
            </a:extLst>
          </p:cNvPr>
          <p:cNvSpPr/>
          <p:nvPr/>
        </p:nvSpPr>
        <p:spPr>
          <a:xfrm>
            <a:off x="5162938" y="465258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DEED757-27E6-DC2F-7FF7-EC9F0533BD4B}"/>
              </a:ext>
            </a:extLst>
          </p:cNvPr>
          <p:cNvSpPr/>
          <p:nvPr/>
        </p:nvSpPr>
        <p:spPr>
          <a:xfrm>
            <a:off x="5993988" y="543013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791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Specific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Registo Predial Online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Finanças - Penhorados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Penhorados –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Ministério da Justiça - Penhorados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Plataforma Eletrónica de Compras (Administração Pública) (</a:t>
            </a:r>
            <a:r>
              <a:rPr lang="en-US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Leaked information: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Addresses, NIF, Company, Marital Status, …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2A40E1C-477A-5D30-9176-F7F25C00D3DA}"/>
              </a:ext>
            </a:extLst>
          </p:cNvPr>
          <p:cNvSpPr/>
          <p:nvPr/>
        </p:nvSpPr>
        <p:spPr>
          <a:xfrm>
            <a:off x="4975668" y="401388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186BD0B-4F6B-A50C-9EFD-C2956FFF356A}"/>
              </a:ext>
            </a:extLst>
          </p:cNvPr>
          <p:cNvSpPr/>
          <p:nvPr/>
        </p:nvSpPr>
        <p:spPr>
          <a:xfrm>
            <a:off x="2743827" y="331392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01082-3943-93CB-747D-1C0546224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9608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Aviso Legal &amp; Leis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DE4F0-1210-B6A9-4044-3F9FA84CE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23053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Public contracts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Base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The example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PDF of contract with PII strikethrough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Open with pdf reader and delete the strikethrough boxes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Name of employee who edited the document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Information on UA, LinkedIn, Facebook, …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Metadata: “KONICA MINOLTA bizhub C454”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Information leaked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nif, addresses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E6B1DE8-9A64-4434-9657-224222D6C14F}"/>
              </a:ext>
            </a:extLst>
          </p:cNvPr>
          <p:cNvSpPr/>
          <p:nvPr/>
        </p:nvSpPr>
        <p:spPr>
          <a:xfrm>
            <a:off x="3169920" y="267353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3D1FA-EB15-5AA1-D75C-75DBE5FEF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418668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Deadly Social Media</a:t>
            </a:r>
            <a:br>
              <a:rPr lang="en-US" dirty="0"/>
            </a:br>
            <a:r>
              <a:rPr lang="en-US" dirty="0"/>
              <a:t>	The Final Hours of Pop Smoke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600" cap="none" dirty="0">
                <a:latin typeface="Amasis MT Pro" panose="020B0604020202020204" pitchFamily="18" charset="0"/>
              </a:rPr>
              <a:t>Rapper Pop Smoke Murdered in Home Invasion ... By 4 Masked Gunmen  (</a:t>
            </a:r>
            <a:r>
              <a:rPr lang="en-US" sz="16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Instagram Posts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Location Tag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Geolocation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Reverse Image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Google Maps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Local Recon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Airbnb/Zillow (Rent/Real-estate)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House photos (Outside and Inside)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Layout</a:t>
            </a:r>
          </a:p>
          <a:p>
            <a:endParaRPr lang="en-US" sz="1600" dirty="0">
              <a:latin typeface="Amasis MT Pro" panose="020B0604020202020204" pitchFamily="18" charset="0"/>
            </a:endParaRPr>
          </a:p>
          <a:p>
            <a:r>
              <a:rPr lang="en-US" sz="1600" cap="none" dirty="0">
                <a:latin typeface="Amasis MT Pro" panose="020B0604020202020204" pitchFamily="18" charset="0"/>
              </a:rPr>
              <a:t>YouTube Video: The Cyber Mentor (</a:t>
            </a:r>
            <a:r>
              <a:rPr lang="en-US" sz="16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FBB764E-27AF-4598-B025-7A87270ED2D4}"/>
              </a:ext>
            </a:extLst>
          </p:cNvPr>
          <p:cNvSpPr/>
          <p:nvPr/>
        </p:nvSpPr>
        <p:spPr>
          <a:xfrm>
            <a:off x="8003177" y="224681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D269C-9F28-F0C7-76C8-8591CEE4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33661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Profiling Awareness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700" cap="none" dirty="0">
                <a:latin typeface="Amasis MT Pro" panose="020B0604020202020204" pitchFamily="18" charset="0"/>
              </a:rPr>
              <a:t>Mobile (how long have you been using the same number)</a:t>
            </a: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Sync me (</a:t>
            </a:r>
            <a:r>
              <a:rPr lang="en-US" sz="17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700" cap="none" dirty="0">
                <a:latin typeface="Amasis MT Pro" panose="020B0604020202020204" pitchFamily="18" charset="0"/>
              </a:rPr>
              <a:t>Usernames (you reuse usernames)</a:t>
            </a: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NameChk</a:t>
            </a:r>
            <a:r>
              <a:rPr lang="en-US" sz="1700" dirty="0">
                <a:latin typeface="Amasis MT Pro" panose="020B0604020202020204" pitchFamily="18" charset="0"/>
              </a:rPr>
              <a:t> (</a:t>
            </a:r>
            <a:r>
              <a:rPr lang="en-US" sz="17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700" dirty="0">
                <a:latin typeface="Amasis MT Pro" panose="020B0604020202020204" pitchFamily="18" charset="0"/>
              </a:rPr>
              <a:t>)</a:t>
            </a:r>
            <a:endParaRPr lang="en-US" sz="1700" cap="none" dirty="0">
              <a:latin typeface="Amasis MT Pro" panose="020B0604020202020204" pitchFamily="18" charset="0"/>
            </a:endParaRP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WhatsMyName (</a:t>
            </a:r>
            <a:r>
              <a:rPr lang="en-US" sz="1700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NameCheckup (</a:t>
            </a:r>
            <a:r>
              <a:rPr lang="en-US" sz="17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Tinder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Username reuse (</a:t>
            </a:r>
            <a:r>
              <a:rPr lang="en-US" sz="18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sz="1700" cap="none" dirty="0">
                <a:latin typeface="Amasis MT Pro" panose="020B0604020202020204" pitchFamily="18" charset="0"/>
              </a:rPr>
              <a:t>New awesome tools are always being </a:t>
            </a:r>
            <a:r>
              <a:rPr lang="en-US" sz="1700" dirty="0">
                <a:latin typeface="Amasis MT Pro" panose="020B0604020202020204" pitchFamily="18" charset="0"/>
              </a:rPr>
              <a:t>c</a:t>
            </a:r>
            <a:r>
              <a:rPr lang="en-US" sz="1700" cap="none" dirty="0">
                <a:latin typeface="Amasis MT Pro" panose="020B0604020202020204" pitchFamily="18" charset="0"/>
              </a:rPr>
              <a:t>reated</a:t>
            </a:r>
            <a:endParaRPr lang="pt-PT" sz="1700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A402471-EAAB-4210-86DC-86A0475C0312}"/>
              </a:ext>
            </a:extLst>
          </p:cNvPr>
          <p:cNvSpPr/>
          <p:nvPr/>
        </p:nvSpPr>
        <p:spPr>
          <a:xfrm>
            <a:off x="3474720" y="420624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640DA56-2AEC-498B-BAD6-F3682948551E}"/>
              </a:ext>
            </a:extLst>
          </p:cNvPr>
          <p:cNvSpPr/>
          <p:nvPr/>
        </p:nvSpPr>
        <p:spPr>
          <a:xfrm>
            <a:off x="3709852" y="500187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542BB-993A-895A-6B6D-7A4B1C330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22</a:t>
            </a:fld>
            <a:endParaRPr lang="pt-PT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7FA16C3-C026-C8E2-6457-524F96DD8AC6}"/>
              </a:ext>
            </a:extLst>
          </p:cNvPr>
          <p:cNvSpPr/>
          <p:nvPr/>
        </p:nvSpPr>
        <p:spPr>
          <a:xfrm>
            <a:off x="3040131" y="342900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786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Profiling Awareness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What’s my IP?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Ip2Location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Mylocation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700" cap="none" dirty="0">
                <a:latin typeface="Amasis MT Pro" panose="020B0604020202020204" pitchFamily="18" charset="0"/>
              </a:rPr>
              <a:t>Twitter</a:t>
            </a: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Twitter Advanced Search (</a:t>
            </a:r>
            <a:r>
              <a:rPr lang="en-US" sz="17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Facebook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StalkFace (</a:t>
            </a:r>
            <a:r>
              <a:rPr lang="en-US" sz="1800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Sowdust Github (</a:t>
            </a:r>
            <a:r>
              <a:rPr lang="en-US" sz="1800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IntelligenceX Facebook Search (</a:t>
            </a:r>
            <a:r>
              <a:rPr lang="en-US" sz="1800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endParaRPr lang="pt-PT" sz="1700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4F54885-E199-4443-BC78-768525C36200}"/>
              </a:ext>
            </a:extLst>
          </p:cNvPr>
          <p:cNvSpPr/>
          <p:nvPr/>
        </p:nvSpPr>
        <p:spPr>
          <a:xfrm>
            <a:off x="2830285" y="307412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F2556A11-BC06-4BE9-9D29-B571FBFEF983}"/>
              </a:ext>
            </a:extLst>
          </p:cNvPr>
          <p:cNvSpPr/>
          <p:nvPr/>
        </p:nvSpPr>
        <p:spPr>
          <a:xfrm>
            <a:off x="4423955" y="384048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4EE3A-787F-466A-75B7-A777366AD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46869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Profiling - Professional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LinkedIn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Xing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Curriculum Vitae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Sending CV with too much information – what is too much </a:t>
            </a:r>
            <a:r>
              <a:rPr lang="en-US" sz="1800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pPr lvl="2"/>
            <a:r>
              <a:rPr lang="en-US" sz="1600" cap="none" dirty="0">
                <a:latin typeface="Amasis MT Pro" panose="020B0604020202020204" pitchFamily="18" charset="0"/>
              </a:rPr>
              <a:t>Home address – Street View</a:t>
            </a:r>
            <a:endParaRPr lang="pt-PT" sz="1600" cap="none" dirty="0">
              <a:latin typeface="Amasis MT Pro" panose="020B0604020202020204" pitchFamily="18" charset="0"/>
            </a:endParaRP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Company Information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Technologies described in job adds (leaking information)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Professional information phishing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Fake job adds (Is this a thing?)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40E72849-2FAC-4B2E-B4C6-0F1D0B007275}"/>
              </a:ext>
            </a:extLst>
          </p:cNvPr>
          <p:cNvSpPr/>
          <p:nvPr/>
        </p:nvSpPr>
        <p:spPr>
          <a:xfrm>
            <a:off x="2569656" y="22816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90CB663C-B776-441F-B255-D6837105902B}"/>
              </a:ext>
            </a:extLst>
          </p:cNvPr>
          <p:cNvSpPr/>
          <p:nvPr/>
        </p:nvSpPr>
        <p:spPr>
          <a:xfrm>
            <a:off x="2195187" y="267729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D6B64-3ABA-E6E9-03EB-6089120BD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1693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(Reverse) Image search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One image is worth 1000 words, maybe more.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What information can be extracted from a photo ?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Images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Images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Yahoo Images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Tineye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Yandex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The professionals (video explaining)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490CBDCA-4E0E-B1CC-87B6-2AD474AD33E2}"/>
              </a:ext>
            </a:extLst>
          </p:cNvPr>
          <p:cNvSpPr/>
          <p:nvPr/>
        </p:nvSpPr>
        <p:spPr>
          <a:xfrm>
            <a:off x="2917998" y="37359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9CE5C4-A873-1502-E335-9F539DEF1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345817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Metadata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Metadata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GPS (</a:t>
            </a:r>
            <a:r>
              <a:rPr lang="pt-PT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Google Maps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B4345E-54AE-A3F5-489F-9123AEDF884E}"/>
              </a:ext>
            </a:extLst>
          </p:cNvPr>
          <p:cNvGrpSpPr/>
          <p:nvPr/>
        </p:nvGrpSpPr>
        <p:grpSpPr>
          <a:xfrm>
            <a:off x="3903374" y="2160589"/>
            <a:ext cx="6258535" cy="3967830"/>
            <a:chOff x="2505074" y="1930400"/>
            <a:chExt cx="6258535" cy="39678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2B99F5E-BDAF-43E2-161D-F9FA45B2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5074" y="1930400"/>
              <a:ext cx="6258535" cy="396783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DF88ED-7176-070D-36B7-DE8C6727396B}"/>
                </a:ext>
              </a:extLst>
            </p:cNvPr>
            <p:cNvSpPr/>
            <p:nvPr/>
          </p:nvSpPr>
          <p:spPr>
            <a:xfrm>
              <a:off x="3200401" y="2695575"/>
              <a:ext cx="666750" cy="16192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CA0F7EB-B45A-8DDE-6068-C004075DAC58}"/>
                </a:ext>
              </a:extLst>
            </p:cNvPr>
            <p:cNvSpPr/>
            <p:nvPr/>
          </p:nvSpPr>
          <p:spPr>
            <a:xfrm>
              <a:off x="6238875" y="2466975"/>
              <a:ext cx="1638301" cy="22860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9B4033-5B7A-F276-A482-2785F9430A8D}"/>
                </a:ext>
              </a:extLst>
            </p:cNvPr>
            <p:cNvSpPr/>
            <p:nvPr/>
          </p:nvSpPr>
          <p:spPr>
            <a:xfrm>
              <a:off x="3943350" y="4381500"/>
              <a:ext cx="704849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0174736-F892-5366-6FC5-9F19922322E9}"/>
                </a:ext>
              </a:extLst>
            </p:cNvPr>
            <p:cNvSpPr/>
            <p:nvPr/>
          </p:nvSpPr>
          <p:spPr>
            <a:xfrm>
              <a:off x="3943350" y="4638675"/>
              <a:ext cx="16859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A576EA6-D2D3-C857-A23F-FBDBBD9CBA55}"/>
                </a:ext>
              </a:extLst>
            </p:cNvPr>
            <p:cNvSpPr/>
            <p:nvPr/>
          </p:nvSpPr>
          <p:spPr>
            <a:xfrm>
              <a:off x="3943350" y="4895850"/>
              <a:ext cx="9620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592AEFD-F9DF-322A-88C3-6A4DF374B635}"/>
              </a:ext>
            </a:extLst>
          </p:cNvPr>
          <p:cNvSpPr/>
          <p:nvPr/>
        </p:nvSpPr>
        <p:spPr>
          <a:xfrm>
            <a:off x="2116183" y="267974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A0210F-B24B-A541-42BB-009D649A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26</a:t>
            </a:fld>
            <a:endParaRPr lang="pt-PT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01A4F2-477A-BED4-2A4E-C2CAC774465C}"/>
              </a:ext>
            </a:extLst>
          </p:cNvPr>
          <p:cNvSpPr/>
          <p:nvPr/>
        </p:nvSpPr>
        <p:spPr>
          <a:xfrm>
            <a:off x="3009779" y="311086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816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No Metadata but still lots of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Where was this image taken?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Have you been there?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Date stamp on photo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Filename with date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What else?</a:t>
            </a:r>
          </a:p>
          <a:p>
            <a:r>
              <a:rPr lang="en-US" dirty="0">
                <a:latin typeface="Amasis MT Pro" panose="020B0604020202020204" pitchFamily="18" charset="0"/>
              </a:rPr>
              <a:t>Image search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Identify the castle? 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CleanUp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AperiSolve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pic>
        <p:nvPicPr>
          <p:cNvPr id="5" name="Picture 4" descr="A picture containing building, sky, outdoor, old&#10;&#10;Description automatically generated">
            <a:extLst>
              <a:ext uri="{FF2B5EF4-FFF2-40B4-BE49-F238E27FC236}">
                <a16:creationId xmlns:a16="http://schemas.microsoft.com/office/drawing/2014/main" id="{C0C063E4-FD87-D9A1-B01C-B5F89C0284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319" y="1721016"/>
            <a:ext cx="6346556" cy="47599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03E46-9242-1F8D-D13A-5167BCDCE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27</a:t>
            </a:fld>
            <a:endParaRPr lang="pt-PT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55F17D7-84C2-93B6-D6D2-A7F5E0BC611F}"/>
              </a:ext>
            </a:extLst>
          </p:cNvPr>
          <p:cNvSpPr/>
          <p:nvPr/>
        </p:nvSpPr>
        <p:spPr>
          <a:xfrm>
            <a:off x="3113941" y="477167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A075596-ED76-D986-B2AE-5F4C3B356C98}"/>
              </a:ext>
            </a:extLst>
          </p:cNvPr>
          <p:cNvSpPr/>
          <p:nvPr/>
        </p:nvSpPr>
        <p:spPr>
          <a:xfrm>
            <a:off x="2579104" y="542792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780478B-ADB9-BE93-AE7A-2F530E323CDB}"/>
              </a:ext>
            </a:extLst>
          </p:cNvPr>
          <p:cNvSpPr/>
          <p:nvPr/>
        </p:nvSpPr>
        <p:spPr>
          <a:xfrm>
            <a:off x="2743827" y="575609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2943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Street View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Street View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Identify house by address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Assess security (cameras, fences,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Parked cars (timeline,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People’s habits/routines, timetables, ...</a:t>
            </a:r>
          </a:p>
          <a:p>
            <a:r>
              <a:rPr lang="pt-PT" dirty="0">
                <a:latin typeface="Amasis MT Pro" panose="020B0604020202020204" pitchFamily="18" charset="0"/>
              </a:rPr>
              <a:t>View the past – timeline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Instant Street View 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EDE96D7-3620-F0B8-D021-50D050639A37}"/>
              </a:ext>
            </a:extLst>
          </p:cNvPr>
          <p:cNvSpPr/>
          <p:nvPr/>
        </p:nvSpPr>
        <p:spPr>
          <a:xfrm>
            <a:off x="4049486" y="429332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8237EB-B82B-B41B-B0C5-28DCC625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578022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Maps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Maps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Maps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Wikimapia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 err="1">
                <a:latin typeface="Amasis MT Pro" panose="020B0604020202020204" pitchFamily="18" charset="0"/>
              </a:rPr>
              <a:t>DualMaps</a:t>
            </a:r>
            <a:r>
              <a:rPr lang="en-US" cap="none" dirty="0">
                <a:latin typeface="Amasis MT Pro" panose="020B0604020202020204" pitchFamily="18" charset="0"/>
              </a:rPr>
              <a:t>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Tips, Tricks and Techniques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B89D0-4C12-04AD-0376-124682DCB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29</a:t>
            </a:fld>
            <a:endParaRPr lang="pt-PT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07E3191-E60C-7E0D-F733-7C86F6FB43D0}"/>
              </a:ext>
            </a:extLst>
          </p:cNvPr>
          <p:cNvSpPr/>
          <p:nvPr/>
        </p:nvSpPr>
        <p:spPr>
          <a:xfrm>
            <a:off x="2743827" y="388947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483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Aviso Legal</a:t>
            </a:r>
            <a:br>
              <a:rPr lang="en-US" dirty="0"/>
            </a:br>
            <a:r>
              <a:rPr lang="en-US" dirty="0"/>
              <a:t>	Disclaimer - Boring but necessary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pt-PT" cap="none" dirty="0">
                <a:latin typeface="Amasis MT Pro" panose="020B0604020202020204" pitchFamily="18" charset="0"/>
              </a:rPr>
              <a:t>Toda a informação </a:t>
            </a:r>
            <a:r>
              <a:rPr lang="pt-PT" dirty="0">
                <a:latin typeface="Amasis MT Pro" panose="020B0604020202020204" pitchFamily="18" charset="0"/>
              </a:rPr>
              <a:t>contida nesta apresentação destina-se exclusivamente para </a:t>
            </a:r>
            <a:r>
              <a:rPr lang="pt-PT" b="1" dirty="0">
                <a:latin typeface="Amasis MT Pro" panose="020B0604020202020204" pitchFamily="18" charset="0"/>
              </a:rPr>
              <a:t>fins educacionais e de consciencialização</a:t>
            </a:r>
            <a:r>
              <a:rPr lang="pt-PT" dirty="0">
                <a:latin typeface="Amasis MT Pro" panose="020B0604020202020204" pitchFamily="18" charset="0"/>
              </a:rPr>
              <a:t>.</a:t>
            </a:r>
            <a:endParaRPr lang="pt-PT" cap="none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endParaRPr lang="pt-PT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pt-BR" b="1" dirty="0">
                <a:latin typeface="Amasis MT Pro" panose="020B0604020202020204" pitchFamily="18" charset="0"/>
              </a:rPr>
              <a:t>Apresentação ao vivo</a:t>
            </a:r>
            <a:r>
              <a:rPr lang="pt-BR" dirty="0">
                <a:latin typeface="Amasis MT Pro" panose="020B0604020202020204" pitchFamily="18" charset="0"/>
              </a:rPr>
              <a:t>. Não é um ambiente controlado e alguns conteúdos podem ser inapropriados para alguns participantes.</a:t>
            </a:r>
            <a:endParaRPr lang="pt-PT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endParaRPr lang="pt-PT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pt-PT" b="1" dirty="0">
                <a:latin typeface="Amasis MT Pro" panose="020B0604020202020204" pitchFamily="18" charset="0"/>
              </a:rPr>
              <a:t>Declino qualquer responsabilidade </a:t>
            </a:r>
            <a:r>
              <a:rPr lang="pt-PT" dirty="0">
                <a:latin typeface="Amasis MT Pro" panose="020B0604020202020204" pitchFamily="18" charset="0"/>
              </a:rPr>
              <a:t>pelo uso, uso indevido, download, ou visualização dos links desta apresentação.</a:t>
            </a:r>
          </a:p>
          <a:p>
            <a:pPr>
              <a:spcBef>
                <a:spcPts val="600"/>
              </a:spcBef>
            </a:pPr>
            <a:endParaRPr lang="pt-PT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pt-PT" cap="none" dirty="0">
                <a:latin typeface="Amasis MT Pro" panose="020B0604020202020204" pitchFamily="18" charset="0"/>
              </a:rPr>
              <a:t>Esta apresentação não está relacionada com o meu trabalho ou empregador.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1141AE-6C1C-9688-80DB-92B54D00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1091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</a:t>
            </a:r>
            <a:br>
              <a:rPr lang="en-US" dirty="0"/>
            </a:br>
            <a:r>
              <a:rPr lang="en-US" dirty="0"/>
              <a:t>	Satellite View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Zoom Earth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Satellites Pro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World Imagery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Wayback (</a:t>
            </a:r>
            <a:r>
              <a:rPr lang="en-US" sz="18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Wayback example </a:t>
            </a:r>
            <a:r>
              <a:rPr lang="en-US" sz="1800" cap="none" dirty="0">
                <a:latin typeface="Amasis MT Pro" panose="020B0604020202020204" pitchFamily="18" charset="0"/>
              </a:rPr>
              <a:t>(</a:t>
            </a:r>
            <a:r>
              <a:rPr lang="en-US" sz="1800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cap="none" dirty="0">
                <a:latin typeface="Amasis MT Pro" panose="020B0604020202020204" pitchFamily="18" charset="0"/>
              </a:rPr>
              <a:t>View the past - timeline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BD968DB-58E5-9395-D521-59A091326D72}"/>
              </a:ext>
            </a:extLst>
          </p:cNvPr>
          <p:cNvSpPr/>
          <p:nvPr/>
        </p:nvSpPr>
        <p:spPr>
          <a:xfrm>
            <a:off x="3892732" y="388402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096EB9-66C7-9591-0B22-9DC5B9EC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86802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MEMORY</a:t>
            </a:r>
            <a:br>
              <a:rPr lang="en-US" dirty="0"/>
            </a:br>
            <a:r>
              <a:rPr lang="en-US" dirty="0"/>
              <a:t>	Internet 	in the past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Wayback Machine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Example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Archive.is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Pages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View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OldWeb.Today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Time Travel (</a:t>
            </a:r>
            <a:r>
              <a:rPr lang="en-US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Github commits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C0FFEA7-56F8-56C2-9CD9-7DB4063C2883}"/>
              </a:ext>
            </a:extLst>
          </p:cNvPr>
          <p:cNvSpPr/>
          <p:nvPr/>
        </p:nvSpPr>
        <p:spPr>
          <a:xfrm>
            <a:off x="2820380" y="265851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5AEE8C-E3D4-FC94-D175-173BE19DC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99771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Databreach</a:t>
            </a:r>
            <a:br>
              <a:rPr lang="en-US" dirty="0"/>
            </a:br>
            <a:r>
              <a:rPr lang="en-US" dirty="0"/>
              <a:t>	Company credentials ?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500" cap="none" dirty="0">
                <a:latin typeface="Amasis MT Pro" panose="020B0604020202020204" pitchFamily="18" charset="0"/>
              </a:rPr>
              <a:t>Source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Publicly available list of credentials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More than 10k credentials just for Bosch</a:t>
            </a:r>
          </a:p>
          <a:p>
            <a:r>
              <a:rPr lang="en-US" sz="1500" cap="none" dirty="0">
                <a:latin typeface="Amasis MT Pro" panose="020B0604020202020204" pitchFamily="18" charset="0"/>
              </a:rPr>
              <a:t>Information gathered</a:t>
            </a:r>
          </a:p>
          <a:p>
            <a:pPr lvl="1"/>
            <a:r>
              <a:rPr lang="en-US" sz="1500" dirty="0">
                <a:latin typeface="Amasis MT Pro" panose="020B0604020202020204" pitchFamily="18" charset="0"/>
              </a:rPr>
              <a:t>Rule of email/login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(FirstName.LastName)@(Country).(company).com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Rule of password complexity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List of users</a:t>
            </a:r>
          </a:p>
          <a:p>
            <a:pPr lvl="2"/>
            <a:r>
              <a:rPr lang="en-US" sz="1500" dirty="0">
                <a:latin typeface="Amasis MT Pro" panose="020B0604020202020204" pitchFamily="18" charset="0"/>
              </a:rPr>
              <a:t>Phishing campaigns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Brute force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Look for those users on Social Media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HaveIBeenPwned (</a:t>
            </a:r>
            <a:r>
              <a:rPr lang="en-US" sz="16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AB0B97-953E-BBB5-414B-5F61AEADB8AD}"/>
              </a:ext>
            </a:extLst>
          </p:cNvPr>
          <p:cNvGrpSpPr/>
          <p:nvPr/>
        </p:nvGrpSpPr>
        <p:grpSpPr>
          <a:xfrm>
            <a:off x="6305005" y="1429905"/>
            <a:ext cx="5320937" cy="5071044"/>
            <a:chOff x="6339840" y="1786956"/>
            <a:chExt cx="3239282" cy="4379674"/>
          </a:xfrm>
        </p:grpSpPr>
        <p:pic>
          <p:nvPicPr>
            <p:cNvPr id="4" name="Content Placeholder 7">
              <a:extLst>
                <a:ext uri="{FF2B5EF4-FFF2-40B4-BE49-F238E27FC236}">
                  <a16:creationId xmlns:a16="http://schemas.microsoft.com/office/drawing/2014/main" id="{5E75CE01-9289-ED56-9075-DDC347B10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39840" y="1997855"/>
              <a:ext cx="3239282" cy="416877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F9DF81A-1504-412E-247B-120A7E4C27EE}"/>
                </a:ext>
              </a:extLst>
            </p:cNvPr>
            <p:cNvSpPr/>
            <p:nvPr/>
          </p:nvSpPr>
          <p:spPr>
            <a:xfrm>
              <a:off x="6339840" y="2001347"/>
              <a:ext cx="1790700" cy="14400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8F0BD1B-7B4D-2B76-99BA-62E36A084D89}"/>
                </a:ext>
              </a:extLst>
            </p:cNvPr>
            <p:cNvSpPr/>
            <p:nvPr/>
          </p:nvSpPr>
          <p:spPr>
            <a:xfrm>
              <a:off x="8138160" y="1997855"/>
              <a:ext cx="802520" cy="14400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A88C6E8-6041-5323-8BD4-16F14826F5F2}"/>
                </a:ext>
              </a:extLst>
            </p:cNvPr>
            <p:cNvSpPr txBox="1"/>
            <p:nvPr/>
          </p:nvSpPr>
          <p:spPr>
            <a:xfrm>
              <a:off x="6780019" y="1801143"/>
              <a:ext cx="10668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Email/Login</a:t>
              </a:r>
              <a:endParaRPr lang="pt-PT" sz="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2B451E3-6EF6-E63D-5FBA-5F87B57D9724}"/>
                </a:ext>
              </a:extLst>
            </p:cNvPr>
            <p:cNvSpPr txBox="1"/>
            <p:nvPr/>
          </p:nvSpPr>
          <p:spPr>
            <a:xfrm>
              <a:off x="8138160" y="1786956"/>
              <a:ext cx="106680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Password</a:t>
              </a:r>
              <a:endParaRPr lang="pt-PT" sz="80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F58B861-2AB2-BADF-EDDB-A5972A4E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32</a:t>
            </a:fld>
            <a:endParaRPr lang="pt-PT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17D085A-7943-3CB3-8A12-81352920C269}"/>
              </a:ext>
            </a:extLst>
          </p:cNvPr>
          <p:cNvSpPr/>
          <p:nvPr/>
        </p:nvSpPr>
        <p:spPr>
          <a:xfrm>
            <a:off x="3240258" y="616131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1372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IOT</a:t>
            </a:r>
            <a:br>
              <a:rPr lang="en-US" dirty="0"/>
            </a:br>
            <a:r>
              <a:rPr lang="en-US" dirty="0"/>
              <a:t>	 Internet of Things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Does it have radio?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Wireless, Bluetooth, ZigBee, …</a:t>
            </a:r>
          </a:p>
          <a:p>
            <a:r>
              <a:rPr lang="en-US" dirty="0">
                <a:latin typeface="Amasis MT Pro" panose="020B0604020202020204" pitchFamily="18" charset="0"/>
              </a:rPr>
              <a:t>Federal Communications Commission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FCCID.IO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ZDER3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internal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Datasheets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Datasheets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AllDatasheet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29CD2-EF2D-50A4-D20A-159D69824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33</a:t>
            </a:fld>
            <a:endParaRPr lang="pt-PT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B2FC401-57B4-27B7-B254-CA331A7DF76E}"/>
              </a:ext>
            </a:extLst>
          </p:cNvPr>
          <p:cNvSpPr/>
          <p:nvPr/>
        </p:nvSpPr>
        <p:spPr>
          <a:xfrm>
            <a:off x="3006993" y="342900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1CFF126-918C-9B1C-6900-68AC60E53760}"/>
              </a:ext>
            </a:extLst>
          </p:cNvPr>
          <p:cNvSpPr/>
          <p:nvPr/>
        </p:nvSpPr>
        <p:spPr>
          <a:xfrm>
            <a:off x="3062979" y="377893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7681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Remote Desktop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Total results: 3,482,756</a:t>
            </a:r>
            <a:endParaRPr lang="en-US" cap="none" dirty="0">
              <a:latin typeface="Amasis MT Pro" panose="020B0604020202020204" pitchFamily="18" charset="0"/>
            </a:endParaRP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Braga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pt-PT" cap="none" dirty="0">
                <a:latin typeface="Amasis MT Pro" panose="020B0604020202020204" pitchFamily="18" charset="0"/>
              </a:rPr>
              <a:t>Images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Braga </a:t>
            </a:r>
            <a:r>
              <a:rPr lang="pt-PT" dirty="0">
                <a:latin typeface="Amasis MT Pro" panose="020B0604020202020204" pitchFamily="18" charset="0"/>
              </a:rPr>
              <a:t>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VNC Remote Access and Loggedin (</a:t>
            </a:r>
            <a:r>
              <a:rPr lang="pt-PT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Authentication Disabled 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Portugal (</a:t>
            </a:r>
            <a:r>
              <a:rPr lang="pt-PT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Primavera (</a:t>
            </a:r>
            <a:r>
              <a:rPr lang="pt-PT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Contabilidade (</a:t>
            </a:r>
            <a:r>
              <a:rPr lang="pt-PT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356A0F3-1801-F9ED-498D-56FC56B92EC7}"/>
              </a:ext>
            </a:extLst>
          </p:cNvPr>
          <p:cNvSpPr/>
          <p:nvPr/>
        </p:nvSpPr>
        <p:spPr>
          <a:xfrm>
            <a:off x="2569656" y="303929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BE5C279-0E8D-9598-69D0-600DD20394D6}"/>
              </a:ext>
            </a:extLst>
          </p:cNvPr>
          <p:cNvSpPr/>
          <p:nvPr/>
        </p:nvSpPr>
        <p:spPr>
          <a:xfrm>
            <a:off x="2743827" y="49551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6CB6F88-24D8-6A8B-3A0A-AB86B28576AB}"/>
              </a:ext>
            </a:extLst>
          </p:cNvPr>
          <p:cNvSpPr/>
          <p:nvPr/>
        </p:nvSpPr>
        <p:spPr>
          <a:xfrm>
            <a:off x="3092169" y="569540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757D7E-1309-B627-5783-903325A5E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34</a:t>
            </a:fld>
            <a:endParaRPr lang="pt-PT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23B3BB8-4E59-0141-9370-8B6FDF5B7FEC}"/>
              </a:ext>
            </a:extLst>
          </p:cNvPr>
          <p:cNvSpPr/>
          <p:nvPr/>
        </p:nvSpPr>
        <p:spPr>
          <a:xfrm>
            <a:off x="5129696" y="419837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69435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 - Images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6E4B95-CDD9-A45D-D59F-0B7E5EE10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163765"/>
            <a:ext cx="3581900" cy="2019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C17D9E-A7A9-87CE-6463-62A1EE1EF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991" y="4164293"/>
            <a:ext cx="3543795" cy="260798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C95F95-732E-46A0-F78A-9C6E70D38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5895" y="4163147"/>
            <a:ext cx="3349434" cy="26091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FB7B03-0E1E-0AE0-E162-7613409333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1991" y="2163765"/>
            <a:ext cx="3543795" cy="20195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087526D-FE0E-6637-B73B-E795872306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100" y="4290857"/>
            <a:ext cx="3543795" cy="221963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87201B9-91C1-74C2-5869-77F21082AB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9234" y="2173291"/>
            <a:ext cx="3543795" cy="200052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61BF1F-DF40-2AE5-26CB-BFB34F34B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95954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you start OSINTing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Don’t get under the spotlight.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36795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Notes</a:t>
            </a:r>
            <a:br>
              <a:rPr lang="en-US" dirty="0"/>
            </a:br>
            <a:r>
              <a:rPr lang="en-US" dirty="0"/>
              <a:t>	My notes and some links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My OSINT notes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OSINT (Presentation)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Awareness (Presentation)</a:t>
            </a:r>
          </a:p>
          <a:p>
            <a:r>
              <a:rPr lang="en-US" dirty="0">
                <a:latin typeface="Amasis MT Pro" panose="020B0604020202020204" pitchFamily="18" charset="0"/>
              </a:rPr>
              <a:t>Sofia Santos - How to do a small OSINT investigation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blog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video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Michael </a:t>
            </a:r>
            <a:r>
              <a:rPr lang="en-US" dirty="0" err="1">
                <a:latin typeface="Amasis MT Pro" panose="020B0604020202020204" pitchFamily="18" charset="0"/>
              </a:rPr>
              <a:t>Bazzel</a:t>
            </a:r>
            <a:r>
              <a:rPr lang="en-US" dirty="0">
                <a:latin typeface="Amasis MT Pro" panose="020B0604020202020204" pitchFamily="18" charset="0"/>
              </a:rPr>
              <a:t> – </a:t>
            </a:r>
            <a:r>
              <a:rPr lang="en-US" dirty="0" err="1">
                <a:latin typeface="Amasis MT Pro" panose="020B0604020202020204" pitchFamily="18" charset="0"/>
              </a:rPr>
              <a:t>IntelTechniques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book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8"/>
              </a:rPr>
              <a:t>magazine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OSINT Combine (</a:t>
            </a:r>
            <a:r>
              <a:rPr lang="en-US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10"/>
              </a:rPr>
              <a:t>bookmarks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OSINT Dojo (</a:t>
            </a:r>
            <a:r>
              <a:rPr lang="en-US" dirty="0">
                <a:latin typeface="Amasis MT Pro" panose="020B0604020202020204" pitchFamily="18" charset="0"/>
                <a:hlinkClick r:id="rId11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OSINTCurio.us (</a:t>
            </a:r>
            <a:r>
              <a:rPr lang="en-US" dirty="0">
                <a:latin typeface="Amasis MT Pro" panose="020B0604020202020204" pitchFamily="18" charset="0"/>
                <a:hlinkClick r:id="rId12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OSINT Techniques (</a:t>
            </a:r>
            <a:r>
              <a:rPr lang="en-US" dirty="0">
                <a:latin typeface="Amasis MT Pro" panose="020B0604020202020204" pitchFamily="18" charset="0"/>
                <a:hlinkClick r:id="rId1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Start.me pages (</a:t>
            </a:r>
            <a:r>
              <a:rPr lang="en-US" dirty="0">
                <a:latin typeface="Amasis MT Pro" panose="020B0604020202020204" pitchFamily="18" charset="0"/>
                <a:hlinkClick r:id="rId1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15"/>
              </a:rPr>
              <a:t>example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 err="1">
                <a:latin typeface="Amasis MT Pro" panose="020B0604020202020204" pitchFamily="18" charset="0"/>
              </a:rPr>
              <a:t>Technisette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1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Open Source Intelligence Tools and Resources Handbook 2020 (</a:t>
            </a:r>
            <a:r>
              <a:rPr lang="en-US" dirty="0">
                <a:latin typeface="Amasis MT Pro" panose="020B0604020202020204" pitchFamily="18" charset="0"/>
                <a:hlinkClick r:id="rId17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9E2CCBCC-3FE3-4A26-A9B8-3EB642D56364}"/>
              </a:ext>
            </a:extLst>
          </p:cNvPr>
          <p:cNvSpPr/>
          <p:nvPr/>
        </p:nvSpPr>
        <p:spPr>
          <a:xfrm>
            <a:off x="3026228" y="219274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FCAD3-250C-11F7-F363-006870A1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37</a:t>
            </a:fld>
            <a:endParaRPr lang="pt-PT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2425C37-8BA3-189A-8A19-47BFC265F743}"/>
              </a:ext>
            </a:extLst>
          </p:cNvPr>
          <p:cNvSpPr/>
          <p:nvPr/>
        </p:nvSpPr>
        <p:spPr>
          <a:xfrm>
            <a:off x="3691812" y="49763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7150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CTF</a:t>
            </a:r>
            <a:br>
              <a:rPr lang="en-US" dirty="0"/>
            </a:br>
            <a:r>
              <a:rPr lang="en-US" dirty="0"/>
              <a:t>	Capture The Flag &amp; Challenges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cap="none" dirty="0">
                <a:latin typeface="Amasis MT Pro" panose="020B0604020202020204" pitchFamily="18" charset="0"/>
              </a:rPr>
              <a:t>TraceLabs CTF (</a:t>
            </a:r>
            <a:r>
              <a:rPr lang="sv-SE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sv-SE" cap="none" dirty="0">
                <a:latin typeface="Amasis MT Pro" panose="020B0604020202020204" pitchFamily="18" charset="0"/>
              </a:rPr>
              <a:t>) (</a:t>
            </a:r>
            <a:r>
              <a:rPr lang="sv-SE" cap="none" dirty="0">
                <a:latin typeface="Amasis MT Pro" panose="020B0604020202020204" pitchFamily="18" charset="0"/>
                <a:hlinkClick r:id="rId4"/>
              </a:rPr>
              <a:t>notes</a:t>
            </a:r>
            <a:r>
              <a:rPr lang="sv-SE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Hacktoria (</a:t>
            </a:r>
            <a:r>
              <a:rPr lang="sv-SE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sv-SE" cap="none" dirty="0">
                <a:latin typeface="Amasis MT Pro" panose="020B0604020202020204" pitchFamily="18" charset="0"/>
              </a:rPr>
              <a:t>) (</a:t>
            </a:r>
            <a:r>
              <a:rPr lang="sv-SE" cap="none" dirty="0">
                <a:latin typeface="Amasis MT Pro" panose="020B0604020202020204" pitchFamily="18" charset="0"/>
                <a:hlinkClick r:id="rId6"/>
              </a:rPr>
              <a:t>notes</a:t>
            </a:r>
            <a:r>
              <a:rPr lang="sv-SE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Cyber Detective CTF (</a:t>
            </a:r>
            <a:r>
              <a:rPr lang="sv-SE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sv-SE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Cyber Investigator CTF (</a:t>
            </a:r>
            <a:r>
              <a:rPr lang="sv-SE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sv-SE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sv-SE" dirty="0">
                <a:latin typeface="Amasis MT Pro" panose="020B0604020202020204" pitchFamily="18" charset="0"/>
              </a:rPr>
              <a:t>TryHackMe (</a:t>
            </a:r>
            <a:r>
              <a:rPr lang="sv-S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sv-S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sv-SE" dirty="0">
                <a:latin typeface="Amasis MT Pro" panose="020B0604020202020204" pitchFamily="18" charset="0"/>
              </a:rPr>
              <a:t>Search for OSINT (</a:t>
            </a:r>
            <a:r>
              <a:rPr lang="sv-SE" dirty="0">
                <a:latin typeface="Amasis MT Pro" panose="020B0604020202020204" pitchFamily="18" charset="0"/>
                <a:hlinkClick r:id="rId10"/>
              </a:rPr>
              <a:t>link</a:t>
            </a:r>
            <a:r>
              <a:rPr lang="sv-SE" dirty="0">
                <a:latin typeface="Amasis MT Pro" panose="020B0604020202020204" pitchFamily="18" charset="0"/>
              </a:rPr>
              <a:t>) (</a:t>
            </a:r>
            <a:r>
              <a:rPr lang="sv-SE" dirty="0">
                <a:latin typeface="Amasis MT Pro" panose="020B0604020202020204" pitchFamily="18" charset="0"/>
                <a:hlinkClick r:id="rId11"/>
              </a:rPr>
              <a:t>notes</a:t>
            </a:r>
            <a:r>
              <a:rPr lang="sv-S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Blue Team Labs Online - Cyber Range</a:t>
            </a:r>
            <a:r>
              <a:rPr lang="sv-SE" dirty="0">
                <a:latin typeface="Amasis MT Pro" panose="020B0604020202020204" pitchFamily="18" charset="0"/>
              </a:rPr>
              <a:t> (</a:t>
            </a:r>
            <a:r>
              <a:rPr lang="sv-SE" dirty="0">
                <a:latin typeface="Amasis MT Pro" panose="020B0604020202020204" pitchFamily="18" charset="0"/>
                <a:hlinkClick r:id="rId12"/>
              </a:rPr>
              <a:t>link</a:t>
            </a:r>
            <a:r>
              <a:rPr lang="sv-SE" dirty="0">
                <a:latin typeface="Amasis MT Pro" panose="020B0604020202020204" pitchFamily="18" charset="0"/>
              </a:rPr>
              <a:t>)</a:t>
            </a:r>
          </a:p>
          <a:p>
            <a:endParaRPr lang="sv-SE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5DAD61-A2D7-2BC3-D646-5B5956F6C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17879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Sock Puppets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PT" sz="1700" dirty="0">
                <a:latin typeface="Amasis MT Pro" panose="020B0604020202020204" pitchFamily="18" charset="0"/>
              </a:rPr>
              <a:t>Name Generator (</a:t>
            </a:r>
            <a:r>
              <a:rPr lang="pt-PT" sz="1700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Photo - thispersondoesnotexist (</a:t>
            </a:r>
            <a:r>
              <a:rPr lang="pt-PT" sz="17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Sim Card - Local / Country / Electronic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Credit Card - Privacy.com (</a:t>
            </a:r>
            <a:r>
              <a:rPr lang="pt-PT" sz="1700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VPN - usefull to be some where else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Email account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Social Media accounts</a:t>
            </a:r>
          </a:p>
          <a:p>
            <a:r>
              <a:rPr lang="en-US" sz="1800" dirty="0">
                <a:latin typeface="Amasis MT Pro" panose="020B0604020202020204" pitchFamily="18" charset="0"/>
              </a:rPr>
              <a:t>Sock Puppets Tutorials</a:t>
            </a:r>
          </a:p>
          <a:p>
            <a:pPr lvl="1"/>
            <a:r>
              <a:rPr lang="en-US" sz="1500" dirty="0">
                <a:latin typeface="Amasis MT Pro" panose="020B0604020202020204" pitchFamily="18" charset="0"/>
              </a:rPr>
              <a:t>The Art Of The Sock (</a:t>
            </a:r>
            <a:r>
              <a:rPr lang="en-US" sz="1500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500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500" dirty="0">
                <a:latin typeface="Amasis MT Pro" panose="020B0604020202020204" pitchFamily="18" charset="0"/>
              </a:rPr>
              <a:t>My Process for Setting up Anonymous Sock Puppet Accounts (</a:t>
            </a:r>
            <a:r>
              <a:rPr lang="en-US" sz="15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500" dirty="0">
                <a:latin typeface="Amasis MT Pro" panose="020B0604020202020204" pitchFamily="18" charset="0"/>
              </a:rPr>
              <a:t>)</a:t>
            </a:r>
          </a:p>
          <a:p>
            <a:pPr lvl="1"/>
            <a:endParaRPr lang="pt-PT" sz="1500" dirty="0">
              <a:latin typeface="Amasis MT Pro" panose="020B0604020202020204" pitchFamily="18" charset="0"/>
            </a:endParaRPr>
          </a:p>
          <a:p>
            <a:endParaRPr lang="pt-PT" sz="1700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8142DBF-EF46-47FB-B0AB-87B19B32D112}"/>
              </a:ext>
            </a:extLst>
          </p:cNvPr>
          <p:cNvSpPr/>
          <p:nvPr/>
        </p:nvSpPr>
        <p:spPr>
          <a:xfrm>
            <a:off x="3762103" y="226422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90A23-554C-F3E5-94E6-794322DBE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577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Aviso Legal</a:t>
            </a:r>
            <a:br>
              <a:rPr lang="en-US" dirty="0"/>
            </a:br>
            <a:r>
              <a:rPr lang="en-US" dirty="0"/>
              <a:t>	Disclaimer - Avoid illegal activities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pt-BR" dirty="0">
                <a:latin typeface="Amasis MT Pro" panose="020B0604020202020204" pitchFamily="18" charset="0"/>
              </a:rPr>
              <a:t>Alguns links, sites, software ou outros itens listados podem ou não ser legais, delito, crime no seu país.</a:t>
            </a:r>
          </a:p>
          <a:p>
            <a:pPr>
              <a:spcBef>
                <a:spcPts val="600"/>
              </a:spcBef>
            </a:pPr>
            <a:endParaRPr lang="pt-PT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pt-PT" dirty="0">
                <a:latin typeface="Amasis MT Pro" panose="020B0604020202020204" pitchFamily="18" charset="0"/>
              </a:rPr>
              <a:t>Por favor, </a:t>
            </a:r>
            <a:r>
              <a:rPr lang="pt-PT" b="1" dirty="0">
                <a:latin typeface="Amasis MT Pro" panose="020B0604020202020204" pitchFamily="18" charset="0"/>
              </a:rPr>
              <a:t>verifque que lhe é permitida</a:t>
            </a:r>
            <a:r>
              <a:rPr lang="pt-PT" dirty="0">
                <a:latin typeface="Amasis MT Pro" panose="020B0604020202020204" pitchFamily="18" charset="0"/>
              </a:rPr>
              <a:t> a consulta dos sites, e o eventual uso do software listado.</a:t>
            </a:r>
            <a:endParaRPr lang="pt-PT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endParaRPr lang="pt-PT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pt-PT" dirty="0">
                <a:latin typeface="Amasis MT Pro" panose="020B0604020202020204" pitchFamily="18" charset="0"/>
              </a:rPr>
              <a:t>Ignorância acerca das leis aplicáveis </a:t>
            </a:r>
            <a:r>
              <a:rPr lang="pt-PT" b="1" dirty="0">
                <a:latin typeface="Amasis MT Pro" panose="020B0604020202020204" pitchFamily="18" charset="0"/>
              </a:rPr>
              <a:t>não é desculpa</a:t>
            </a:r>
            <a:r>
              <a:rPr lang="pt-PT" dirty="0">
                <a:latin typeface="Amasis MT Pro" panose="020B0604020202020204" pitchFamily="18" charset="0"/>
              </a:rPr>
              <a:t> para transgressões ou actividades ilegais.</a:t>
            </a:r>
            <a:endParaRPr lang="pt-PT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endParaRPr lang="pt-PT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pt-PT" dirty="0">
                <a:latin typeface="Amasis MT Pro" panose="020B0604020202020204" pitchFamily="18" charset="0"/>
              </a:rPr>
              <a:t>Atividades ilegais podem implicar problemas ou mesmo prisão.</a:t>
            </a:r>
            <a:endParaRPr lang="pt-PT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endParaRPr lang="pt-PT" b="1" u="sng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pt-PT" b="1" u="sng" dirty="0">
                <a:latin typeface="Amasis MT Pro" panose="020B0604020202020204" pitchFamily="18" charset="0"/>
              </a:rPr>
              <a:t>Verifique sempre o que é legal e as leis aplicáveis.</a:t>
            </a:r>
            <a:endParaRPr lang="pt-PT" dirty="0">
              <a:latin typeface="Amasis MT Pro" panose="020B0604020202020204" pitchFamily="18" charset="0"/>
            </a:endParaRP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2853B-FB02-BF3A-EB39-86B7BB887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72700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Tools &amp; more tools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PT" sz="1700" cap="none" dirty="0">
                <a:latin typeface="Amasis MT Pro" panose="020B0604020202020204" pitchFamily="18" charset="0"/>
              </a:rPr>
              <a:t>OSINT FRAMEWORK (</a:t>
            </a:r>
            <a:r>
              <a:rPr lang="pt-PT" sz="17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sz="17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sz="1500" dirty="0">
                <a:latin typeface="Amasis MT Pro" panose="020B0604020202020204" pitchFamily="18" charset="0"/>
              </a:rPr>
              <a:t>Yups, only one link is all it takes. But others worth mentioning.</a:t>
            </a:r>
          </a:p>
          <a:p>
            <a:endParaRPr lang="pt-PT" sz="1700" dirty="0">
              <a:latin typeface="Amasis MT Pro" panose="020B0604020202020204" pitchFamily="18" charset="0"/>
            </a:endParaRPr>
          </a:p>
          <a:p>
            <a:r>
              <a:rPr lang="pt-PT" sz="1700" dirty="0">
                <a:latin typeface="Amasis MT Pro" panose="020B0604020202020204" pitchFamily="18" charset="0"/>
              </a:rPr>
              <a:t>OSINT4ALL (</a:t>
            </a:r>
            <a:r>
              <a:rPr lang="pt-PT" sz="17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Intel Techniques (</a:t>
            </a:r>
            <a:r>
              <a:rPr lang="pt-PT" sz="1700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OSINT Techniques (</a:t>
            </a:r>
            <a:r>
              <a:rPr lang="pt-PT" sz="1700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Technisette (</a:t>
            </a:r>
            <a:r>
              <a:rPr lang="pt-PT" sz="17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Cyber Detective (</a:t>
            </a:r>
            <a:r>
              <a:rPr lang="pt-PT" sz="1700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OSINT Link (</a:t>
            </a:r>
            <a:r>
              <a:rPr lang="pt-PT" sz="1700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Aware Online (</a:t>
            </a:r>
            <a:r>
              <a:rPr lang="pt-PT" sz="1700" dirty="0">
                <a:latin typeface="Amasis MT Pro" panose="020B0604020202020204" pitchFamily="18" charset="0"/>
                <a:hlinkClick r:id="rId10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endParaRPr lang="pt-PT" sz="1700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8142DBF-EF46-47FB-B0AB-87B19B32D112}"/>
              </a:ext>
            </a:extLst>
          </p:cNvPr>
          <p:cNvSpPr/>
          <p:nvPr/>
        </p:nvSpPr>
        <p:spPr>
          <a:xfrm>
            <a:off x="3762103" y="226422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90A23-554C-F3E5-94E6-794322DBE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40</a:t>
            </a:fld>
            <a:endParaRPr lang="pt-PT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401E579-DD76-D3E1-3767-162D4F52D0D9}"/>
              </a:ext>
            </a:extLst>
          </p:cNvPr>
          <p:cNvSpPr/>
          <p:nvPr/>
        </p:nvSpPr>
        <p:spPr>
          <a:xfrm>
            <a:off x="2917998" y="342900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52EA849-CDDF-B4CB-40FC-93CCC7BB7EE3}"/>
              </a:ext>
            </a:extLst>
          </p:cNvPr>
          <p:cNvSpPr/>
          <p:nvPr/>
        </p:nvSpPr>
        <p:spPr>
          <a:xfrm>
            <a:off x="3266340" y="376801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7419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Virtual Machines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PT" sz="1700" dirty="0">
                <a:latin typeface="Amasis MT Pro" panose="020B0604020202020204" pitchFamily="18" charset="0"/>
              </a:rPr>
              <a:t>Trace Labs VM (</a:t>
            </a:r>
            <a:r>
              <a:rPr lang="pt-PT" sz="1700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cap="none" dirty="0">
                <a:latin typeface="Amasis MT Pro" panose="020B0604020202020204" pitchFamily="18" charset="0"/>
              </a:rPr>
              <a:t>Mandiant – Threat Pursiut VM (</a:t>
            </a:r>
            <a:r>
              <a:rPr lang="pt-PT" sz="17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CSI Linux (</a:t>
            </a:r>
            <a:r>
              <a:rPr lang="pt-PT" sz="1700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endParaRPr lang="pt-PT" sz="1700" cap="none" dirty="0">
              <a:latin typeface="Amasis MT Pro" panose="020B0604020202020204" pitchFamily="18" charset="0"/>
            </a:endParaRPr>
          </a:p>
          <a:p>
            <a:r>
              <a:rPr lang="pt-PT" sz="1700" dirty="0">
                <a:latin typeface="Amasis MT Pro" panose="020B0604020202020204" pitchFamily="18" charset="0"/>
              </a:rPr>
              <a:t>Tails (</a:t>
            </a:r>
            <a:r>
              <a:rPr lang="pt-PT" sz="1700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cap="none" dirty="0">
                <a:latin typeface="Amasis MT Pro" panose="020B0604020202020204" pitchFamily="18" charset="0"/>
              </a:rPr>
              <a:t>Kali (</a:t>
            </a:r>
            <a:r>
              <a:rPr lang="pt-PT" sz="1700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pt-PT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Parrot </a:t>
            </a:r>
            <a:r>
              <a:rPr lang="pt-PT" sz="1700" cap="none" dirty="0">
                <a:latin typeface="Amasis MT Pro" panose="020B0604020202020204" pitchFamily="18" charset="0"/>
              </a:rPr>
              <a:t>(</a:t>
            </a:r>
            <a:r>
              <a:rPr lang="pt-PT" sz="1700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pt-PT" sz="1700" cap="none" dirty="0">
                <a:latin typeface="Amasis MT Pro" panose="020B0604020202020204" pitchFamily="18" charset="0"/>
              </a:rPr>
              <a:t>)</a:t>
            </a:r>
            <a:endParaRPr lang="pt-PT" sz="1700" dirty="0">
              <a:latin typeface="Amasis MT Pro" panose="020B0604020202020204" pitchFamily="18" charset="0"/>
            </a:endParaRPr>
          </a:p>
          <a:p>
            <a:r>
              <a:rPr lang="pt-PT" sz="1700" cap="none" dirty="0">
                <a:latin typeface="Amasis MT Pro" panose="020B0604020202020204" pitchFamily="18" charset="0"/>
              </a:rPr>
              <a:t>Windows (</a:t>
            </a:r>
            <a:r>
              <a:rPr lang="pt-PT" sz="1700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pt-PT" sz="17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8142DBF-EF46-47FB-B0AB-87B19B32D112}"/>
              </a:ext>
            </a:extLst>
          </p:cNvPr>
          <p:cNvSpPr/>
          <p:nvPr/>
        </p:nvSpPr>
        <p:spPr>
          <a:xfrm>
            <a:off x="3136952" y="226422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90A23-554C-F3E5-94E6-794322DBE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41</a:t>
            </a:fld>
            <a:endParaRPr lang="pt-PT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670FC1A-D89A-EC88-EF2A-CBFCE24AA265}"/>
              </a:ext>
            </a:extLst>
          </p:cNvPr>
          <p:cNvSpPr/>
          <p:nvPr/>
        </p:nvSpPr>
        <p:spPr>
          <a:xfrm>
            <a:off x="4627326" y="264989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6248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to Share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D300D-9FE7-0986-5457-77A91091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3047158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Feel free to use/modify/share</a:t>
            </a:r>
          </a:p>
          <a:p>
            <a:r>
              <a:rPr lang="en-US" dirty="0">
                <a:latin typeface="Amasis MT Pro" panose="020B0604020202020204" pitchFamily="18" charset="0"/>
              </a:rPr>
              <a:t>Teach someone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Improve awareness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8DBD03-E37B-2424-854F-F99468527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09169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</a:t>
            </a:r>
            <a:r>
              <a:rPr lang="en-US" cap="none" dirty="0">
                <a:latin typeface="Amasis MT Pro" panose="020B0604020202020204" pitchFamily="18" charset="0"/>
              </a:rPr>
              <a:t>Search Engine for Internet Of Things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Internet Exposure Observatory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Exposure  Dashboard </a:t>
            </a:r>
            <a:r>
              <a:rPr lang="en-US" cap="none" dirty="0">
                <a:latin typeface="Amasis MT Pro" panose="020B0604020202020204" pitchFamily="18" charset="0"/>
              </a:rPr>
              <a:t>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Explore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Shodan explore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Images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Shodan images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Maps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Shodan maps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29CD2-EF2D-50A4-D20A-159D69824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74051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SAFETY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ED5B92-60D6-4664-69F9-F9FB379A4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196862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Privacy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VPN (Different country, different </a:t>
            </a:r>
            <a:r>
              <a:rPr lang="en-US" dirty="0">
                <a:latin typeface="Amasis MT Pro" panose="020B0604020202020204" pitchFamily="18" charset="0"/>
              </a:rPr>
              <a:t>advertisements, what else ?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ProtonVPN (</a:t>
            </a:r>
            <a:r>
              <a:rPr lang="en-US" sz="1800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endParaRPr lang="en-US" sz="1100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Temporary Email (Need to register? Activate software?)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10 minute email (</a:t>
            </a:r>
            <a:r>
              <a:rPr lang="en-US" sz="1800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20 minute email (</a:t>
            </a:r>
            <a:r>
              <a:rPr lang="en-US" sz="1800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r>
              <a:rPr lang="en-US" dirty="0">
                <a:latin typeface="Amasis MT Pro" panose="02040504050005020304" pitchFamily="18" charset="0"/>
              </a:rPr>
              <a:t>Disposable Email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60 minute email (</a:t>
            </a:r>
            <a:r>
              <a:rPr lang="en-US" sz="1800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endParaRPr lang="en-US" sz="1100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Internet Access (DarkWeb included)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Tor (</a:t>
            </a:r>
            <a:r>
              <a:rPr lang="en-US" sz="1800" dirty="0">
                <a:latin typeface="Amasis MT Pro" panose="020405040500050203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(internet browser)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Tails (</a:t>
            </a:r>
            <a:r>
              <a:rPr lang="en-US" sz="1800" dirty="0">
                <a:latin typeface="Amasis MT Pro" panose="02040504050005020304" pitchFamily="18" charset="0"/>
                <a:hlinkClick r:id="rId8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(OS that runs on usb or VM)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724837F-2337-4D02-B1DF-B84FB8B5A3B4}"/>
              </a:ext>
            </a:extLst>
          </p:cNvPr>
          <p:cNvSpPr/>
          <p:nvPr/>
        </p:nvSpPr>
        <p:spPr>
          <a:xfrm>
            <a:off x="3596640" y="354438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30767A8-705F-4A5B-9672-912E781C000E}"/>
              </a:ext>
            </a:extLst>
          </p:cNvPr>
          <p:cNvSpPr/>
          <p:nvPr/>
        </p:nvSpPr>
        <p:spPr>
          <a:xfrm>
            <a:off x="3148149" y="255596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CAEEB9B-3032-4057-AEEC-CC7AB4E01FC4}"/>
              </a:ext>
            </a:extLst>
          </p:cNvPr>
          <p:cNvSpPr/>
          <p:nvPr/>
        </p:nvSpPr>
        <p:spPr>
          <a:xfrm>
            <a:off x="4114800" y="545591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D4D4809-9B2F-4904-A696-7FC9B9861FB4}"/>
              </a:ext>
            </a:extLst>
          </p:cNvPr>
          <p:cNvSpPr/>
          <p:nvPr/>
        </p:nvSpPr>
        <p:spPr>
          <a:xfrm>
            <a:off x="5168538" y="57868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63DE90-DE18-7055-AD03-9E4B5F659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5676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Safety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VirusTotal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Check received files (</a:t>
            </a:r>
            <a:r>
              <a:rPr lang="en-US" sz="18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</a:t>
            </a:r>
          </a:p>
          <a:p>
            <a:pPr lvl="2"/>
            <a:r>
              <a:rPr lang="en-US" sz="1600" cap="none" dirty="0">
                <a:latin typeface="Amasis MT Pro" panose="020B0604020202020204" pitchFamily="18" charset="0"/>
              </a:rPr>
              <a:t>(</a:t>
            </a:r>
            <a:r>
              <a:rPr lang="en-US" sz="1600" b="1" cap="none" dirty="0">
                <a:solidFill>
                  <a:srgbClr val="FF0000"/>
                </a:solidFill>
                <a:latin typeface="Amasis MT Pro" panose="020B0604020202020204" pitchFamily="18" charset="0"/>
              </a:rPr>
              <a:t>don’t upload Personal or Company related information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Netcraft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Sitereport (</a:t>
            </a:r>
            <a:r>
              <a:rPr lang="en-US" sz="18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(check for suspicious sites)</a:t>
            </a:r>
          </a:p>
          <a:p>
            <a:r>
              <a:rPr lang="en-US" dirty="0">
                <a:latin typeface="Amasis MT Pro" panose="020B0604020202020204" pitchFamily="18" charset="0"/>
              </a:rPr>
              <a:t>Ransomware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No More Ransom (</a:t>
            </a:r>
            <a:r>
              <a:rPr lang="en-US" sz="1800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Virtual Credit Card </a:t>
            </a:r>
            <a:r>
              <a:rPr lang="en-US" dirty="0">
                <a:latin typeface="Amasis MT Pro" panose="020B0604020202020204" pitchFamily="18" charset="0"/>
              </a:rPr>
              <a:t>(online s</a:t>
            </a:r>
            <a:r>
              <a:rPr lang="en-US" cap="none" dirty="0">
                <a:latin typeface="Amasis MT Pro" panose="020B0604020202020204" pitchFamily="18" charset="0"/>
              </a:rPr>
              <a:t>hopping)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Mbnet (</a:t>
            </a:r>
            <a:r>
              <a:rPr lang="en-US" sz="18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Revolut (</a:t>
            </a:r>
            <a:r>
              <a:rPr lang="en-US" sz="18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PayPal (</a:t>
            </a:r>
            <a:r>
              <a:rPr lang="en-US" sz="1800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C654EC8-7216-4982-98D2-2DAE9977FF8C}"/>
              </a:ext>
            </a:extLst>
          </p:cNvPr>
          <p:cNvSpPr/>
          <p:nvPr/>
        </p:nvSpPr>
        <p:spPr>
          <a:xfrm>
            <a:off x="4084320" y="268223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11CFB8C-A09D-4F43-9FC9-3AB3D30F5DE6}"/>
              </a:ext>
            </a:extLst>
          </p:cNvPr>
          <p:cNvSpPr/>
          <p:nvPr/>
        </p:nvSpPr>
        <p:spPr>
          <a:xfrm>
            <a:off x="3831771" y="46503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E21D3F4-F44C-4624-975D-FC5CF6E34934}"/>
              </a:ext>
            </a:extLst>
          </p:cNvPr>
          <p:cNvSpPr/>
          <p:nvPr/>
        </p:nvSpPr>
        <p:spPr>
          <a:xfrm>
            <a:off x="2743827" y="544285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E80D2-269C-6860-1208-73B2F0315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322181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Awareness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390593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True stories – Healthy Meal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Someone posted a photo of healthy meal during COVID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Working remotely on in the usual business environment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Company laptop was in the background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Zoomed in and was possible to read emails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Company private information could be leaked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Personal information on other persons was showing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Social Media Apps use OCR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Means they also read the emails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And everyone else on that social media could get the same information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059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Leis</a:t>
            </a:r>
            <a:br>
              <a:rPr lang="en-US" dirty="0"/>
            </a:br>
            <a:r>
              <a:rPr lang="en-US" dirty="0"/>
              <a:t>	Portuguese Law and Organizations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40504050005020304" pitchFamily="18" charset="0"/>
              </a:rPr>
              <a:t>Lei</a:t>
            </a:r>
          </a:p>
          <a:p>
            <a:pPr lvl="1"/>
            <a:r>
              <a:rPr lang="en-US" dirty="0">
                <a:latin typeface="Amasis MT Pro" panose="02040504050005020304" pitchFamily="18" charset="0"/>
              </a:rPr>
              <a:t>Diário República Eletrónico (</a:t>
            </a:r>
            <a:r>
              <a:rPr lang="en-US" dirty="0">
                <a:latin typeface="Amasis MT Pro" panose="02040504050005020304" pitchFamily="18" charset="0"/>
                <a:hlinkClick r:id="rId3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40504050005020304" pitchFamily="18" charset="0"/>
              </a:rPr>
              <a:t>ANACOM (</a:t>
            </a:r>
            <a:r>
              <a:rPr lang="en-US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r>
              <a:rPr lang="pt-PT" dirty="0">
                <a:latin typeface="Amasis MT Pro" panose="02040504050005020304" pitchFamily="18" charset="0"/>
              </a:rPr>
              <a:t>Organizações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CNCS – Centro Nacional de Cibersegurança (</a:t>
            </a:r>
            <a:r>
              <a:rPr lang="pt-PT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</a:p>
          <a:p>
            <a:pPr lvl="2"/>
            <a:r>
              <a:rPr lang="en-US" sz="1600" dirty="0">
                <a:latin typeface="Amasis MT Pro" panose="02040504050005020304" pitchFamily="18" charset="0"/>
              </a:rPr>
              <a:t>Incident Notification (</a:t>
            </a:r>
            <a:r>
              <a:rPr lang="en-US" sz="1600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en-US" sz="1600" dirty="0">
                <a:latin typeface="Amasis MT Pro" panose="02040504050005020304" pitchFamily="18" charset="0"/>
              </a:rPr>
              <a:t>)</a:t>
            </a:r>
          </a:p>
          <a:p>
            <a:pPr lvl="2"/>
            <a:r>
              <a:rPr lang="en-US" sz="1600" dirty="0">
                <a:latin typeface="Amasis MT Pro" panose="02040504050005020304" pitchFamily="18" charset="0"/>
              </a:rPr>
              <a:t>CERT.PT (</a:t>
            </a:r>
            <a:r>
              <a:rPr lang="en-US" sz="1600" dirty="0">
                <a:latin typeface="Amasis MT Pro" panose="02040504050005020304" pitchFamily="18" charset="0"/>
                <a:hlinkClick r:id="rId7"/>
              </a:rPr>
              <a:t>link</a:t>
            </a:r>
            <a:r>
              <a:rPr lang="en-US" sz="1600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Unidade Nacional de Combate ao Cibercrime e à Criminalidade Tecnológica (UNC3T) (</a:t>
            </a:r>
            <a:r>
              <a:rPr lang="pt-PT" dirty="0">
                <a:latin typeface="Amasis MT Pro" panose="02040504050005020304" pitchFamily="18" charset="0"/>
                <a:hlinkClick r:id="rId8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  <a:endParaRPr lang="en-US" dirty="0">
              <a:latin typeface="Amasis MT Pro" panose="02040504050005020304" pitchFamily="18" charset="0"/>
            </a:endParaRP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Ministério Público (</a:t>
            </a:r>
            <a:r>
              <a:rPr lang="pt-PT" dirty="0">
                <a:latin typeface="Amasis MT Pro" panose="02040504050005020304" pitchFamily="18" charset="0"/>
                <a:hlinkClick r:id="rId9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58252AA-F9E0-07C9-197B-B5D04BC2B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88399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True stories – Quiet vacations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Long last deserving vacations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Too many friends at destination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So, warn no one and just relax on vacations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I posted a picture on social media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My friends were alerted I was nearby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Friends on that location called me on the phone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Everyone else knew I was not home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Burglars love that kind of information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Not public profile. At least I think it is not (rules change)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Someone could have shared the photo with the world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834133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True stories – Store Credit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Buying a book for almost no money 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How I was able to get money just by having the right information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Store cle</a:t>
            </a:r>
            <a:r>
              <a:rPr lang="en-US" dirty="0">
                <a:latin typeface="Amasis MT Pro" panose="020B0604020202020204" pitchFamily="18" charset="0"/>
              </a:rPr>
              <a:t>rk asked for store customer card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Gave mobile number and full name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Store clerk asked if I wanted to use balance credit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 accepted and little had to pay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Mobile and full name were not mine </a:t>
            </a:r>
            <a:r>
              <a:rPr lang="en-US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16635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Time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6B391-637B-1A56-8237-13CD97E0F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0735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– Open-source intelligence</a:t>
            </a:r>
            <a:br>
              <a:rPr lang="en-US" dirty="0"/>
            </a:br>
            <a:r>
              <a:rPr lang="en-US" dirty="0"/>
              <a:t>	Digital Footprint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Open-source intelligence (OSINT) consiste na recolha e análise de dados obtidos de fontes </a:t>
            </a:r>
            <a:r>
              <a:rPr lang="pt-BR" dirty="0">
                <a:latin typeface="Amasis MT Pro" panose="020B0604020202020204" pitchFamily="18" charset="0"/>
              </a:rPr>
              <a:t>disponíveis ao público em geral, como jornais, revistas científicas e comunição social </a:t>
            </a:r>
            <a:r>
              <a:rPr lang="pt-PT" dirty="0">
                <a:latin typeface="Amasis MT Pro" panose="020B0604020202020204" pitchFamily="18" charset="0"/>
              </a:rPr>
              <a:t>para produzir informação inteligente.</a:t>
            </a:r>
          </a:p>
          <a:p>
            <a:pPr marL="0" indent="0">
              <a:buNone/>
            </a:pPr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Colecionar dados de: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motores de busca (Google, …)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redes sociais (Facebook, …)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sites governamentais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mapas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…</a:t>
            </a:r>
            <a:endParaRPr lang="pt-PT" dirty="0">
              <a:latin typeface="Amasis MT Pro" panose="02040504050005020304" pitchFamily="18" charset="0"/>
            </a:endParaRPr>
          </a:p>
          <a:p>
            <a:r>
              <a:rPr lang="pt-PT" dirty="0">
                <a:latin typeface="Amasis MT Pro" panose="02040504050005020304" pitchFamily="18" charset="0"/>
              </a:rPr>
              <a:t>E depois extrair/relacionar/inferir nova informação com maior valor/potencial.</a:t>
            </a:r>
            <a:endParaRPr lang="pt-PT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0053E-BC73-0E69-399A-009D127DB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3148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  <a:br>
              <a:rPr lang="en-US" dirty="0"/>
            </a:br>
            <a:r>
              <a:rPr lang="en-US" dirty="0"/>
              <a:t>	Let’s OSINT me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Just got a name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Pedro António Oliveira Vieira 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“Improved Search”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“Improved Search”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LinkedIn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Public profile was showing way too much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Certified</a:t>
            </a:r>
            <a:r>
              <a:rPr lang="en-US" dirty="0">
                <a:latin typeface="Amasis MT Pro" panose="020B0604020202020204" pitchFamily="18" charset="0"/>
              </a:rPr>
              <a:t> </a:t>
            </a:r>
            <a:r>
              <a:rPr lang="en-US" b="1" u="sng" cap="none" dirty="0">
                <a:latin typeface="Amasis MT Pro" panose="020B0604020202020204" pitchFamily="18" charset="0"/>
              </a:rPr>
              <a:t>Ethical</a:t>
            </a:r>
            <a:r>
              <a:rPr lang="en-US" cap="none" dirty="0">
                <a:latin typeface="Amasis MT Pro" panose="020B0604020202020204" pitchFamily="18" charset="0"/>
              </a:rPr>
              <a:t> Hacker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My github notes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7" name="Picture 6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76D9A650-7D6D-D8C5-DEB1-C584D88C37E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5" y="2160589"/>
            <a:ext cx="2143033" cy="359242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E2CCBCC-3FE3-4A26-A9B8-3EB642D56364}"/>
              </a:ext>
            </a:extLst>
          </p:cNvPr>
          <p:cNvSpPr/>
          <p:nvPr/>
        </p:nvSpPr>
        <p:spPr>
          <a:xfrm>
            <a:off x="2438400" y="293086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2DCEAD1-6667-4563-9B30-3B6EF3C80DD7}"/>
              </a:ext>
            </a:extLst>
          </p:cNvPr>
          <p:cNvSpPr/>
          <p:nvPr/>
        </p:nvSpPr>
        <p:spPr>
          <a:xfrm>
            <a:off x="4193799" y="327509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248165D-2C04-4F60-8AEC-CF11BB2A10F2}"/>
              </a:ext>
            </a:extLst>
          </p:cNvPr>
          <p:cNvSpPr/>
          <p:nvPr/>
        </p:nvSpPr>
        <p:spPr>
          <a:xfrm>
            <a:off x="4160208" y="367945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70445BA-7C14-4364-B121-275B5F025BC0}"/>
              </a:ext>
            </a:extLst>
          </p:cNvPr>
          <p:cNvSpPr/>
          <p:nvPr/>
        </p:nvSpPr>
        <p:spPr>
          <a:xfrm>
            <a:off x="2569656" y="401388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BDDB120-0B92-46E6-A409-709C450E8C14}"/>
              </a:ext>
            </a:extLst>
          </p:cNvPr>
          <p:cNvSpPr/>
          <p:nvPr/>
        </p:nvSpPr>
        <p:spPr>
          <a:xfrm>
            <a:off x="4023360" y="504887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FCAD3-250C-11F7-F363-006870A1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8</a:t>
            </a:fld>
            <a:endParaRPr lang="pt-PT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542C3A42-87E7-2CA5-819B-881BC47C522A}"/>
              </a:ext>
            </a:extLst>
          </p:cNvPr>
          <p:cNvSpPr/>
          <p:nvPr/>
        </p:nvSpPr>
        <p:spPr>
          <a:xfrm>
            <a:off x="3308013" y="579978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279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Engines </a:t>
            </a:r>
            <a:br>
              <a:rPr lang="en-US" dirty="0"/>
            </a:br>
            <a:r>
              <a:rPr lang="en-US" dirty="0"/>
              <a:t>	Internet is more than Google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37539"/>
          </a:xfrm>
        </p:spPr>
        <p:txBody>
          <a:bodyPr>
            <a:noAutofit/>
          </a:bodyPr>
          <a:lstStyle/>
          <a:p>
            <a:r>
              <a:rPr lang="pt-PT" cap="none" dirty="0">
                <a:latin typeface="Amasis MT Pro" panose="020B0604020202020204" pitchFamily="18" charset="0"/>
              </a:rPr>
              <a:t>Motores de busca diferentes </a:t>
            </a:r>
            <a:r>
              <a:rPr lang="pt-PT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</a:t>
            </a:r>
            <a:r>
              <a:rPr lang="pt-PT" cap="none" dirty="0">
                <a:latin typeface="Amasis MT Pro" panose="020B0604020202020204" pitchFamily="18" charset="0"/>
              </a:rPr>
              <a:t> regras/crawlers diferentes </a:t>
            </a:r>
            <a:r>
              <a:rPr lang="pt-PT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 </a:t>
            </a:r>
            <a:r>
              <a:rPr lang="pt-PT" u="sng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resultados diferentes</a:t>
            </a:r>
            <a:endParaRPr lang="pt-PT" u="sng" cap="none" dirty="0">
              <a:latin typeface="Amasis MT Pro" panose="020B0604020202020204" pitchFamily="18" charset="0"/>
            </a:endParaRP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Yahoo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DuckDuckGo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Baidu (China)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Yandex (Russia)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You may ask to be removed from one search engine, not all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 (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)</a:t>
            </a:r>
            <a:endParaRPr lang="en-US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D77C7-88B0-E989-901A-DEAE832FD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362546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5506</TotalTime>
  <Words>2725</Words>
  <Application>Microsoft Office PowerPoint</Application>
  <PresentationFormat>Widescreen</PresentationFormat>
  <Paragraphs>556</Paragraphs>
  <Slides>51</Slides>
  <Notes>46</Notes>
  <HiddenSlides>8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Amasis MT Pro</vt:lpstr>
      <vt:lpstr>Arial</vt:lpstr>
      <vt:lpstr>Calibri</vt:lpstr>
      <vt:lpstr>Trebuchet MS</vt:lpstr>
      <vt:lpstr>Wingdings 3</vt:lpstr>
      <vt:lpstr>Facet</vt:lpstr>
      <vt:lpstr>OSINT</vt:lpstr>
      <vt:lpstr>Aviso Legal &amp; Leis</vt:lpstr>
      <vt:lpstr>Aviso Legal  Disclaimer - Boring but necessary</vt:lpstr>
      <vt:lpstr>Aviso Legal  Disclaimer - Avoid illegal activities</vt:lpstr>
      <vt:lpstr>Leis  Portuguese Law and Organizations</vt:lpstr>
      <vt:lpstr>OSINT Time</vt:lpstr>
      <vt:lpstr>OSINT – Open-source intelligence  Digital Footprint</vt:lpstr>
      <vt:lpstr>Who Am I  Let’s OSINT me </vt:lpstr>
      <vt:lpstr>Search Engines   Internet is more than Google</vt:lpstr>
      <vt:lpstr>Search operators  Improve the search</vt:lpstr>
      <vt:lpstr>Search   Dork Examples – Curriculum Vitae</vt:lpstr>
      <vt:lpstr>Search   Dork Examples - Hacked</vt:lpstr>
      <vt:lpstr>Google Dorks  Commonly used searches</vt:lpstr>
      <vt:lpstr>OSINTing</vt:lpstr>
      <vt:lpstr>OSINT yourself  How the internet sees YOU </vt:lpstr>
      <vt:lpstr>OSINT  Portugal – Vehicle Information</vt:lpstr>
      <vt:lpstr>OSINT  Portugal –Insurance Information</vt:lpstr>
      <vt:lpstr>OSINT  Portugal Specific</vt:lpstr>
      <vt:lpstr>OSINT  Portugal Specific</vt:lpstr>
      <vt:lpstr>OSINT  Portugal – Public contracts</vt:lpstr>
      <vt:lpstr>Deadly Social Media  The Final Hours of Pop Smoke</vt:lpstr>
      <vt:lpstr>OSINT  Profiling Awareness</vt:lpstr>
      <vt:lpstr>OSINT  Profiling Awareness</vt:lpstr>
      <vt:lpstr>OSINT  Profiling - Professional</vt:lpstr>
      <vt:lpstr>OSINT  (Reverse) Image search</vt:lpstr>
      <vt:lpstr>OSINT - Photos  Metadata</vt:lpstr>
      <vt:lpstr>OSINT - Photos  No Metadata but still lots of Information</vt:lpstr>
      <vt:lpstr>OSINT  Street View</vt:lpstr>
      <vt:lpstr>OSINT  Maps</vt:lpstr>
      <vt:lpstr>Search  Satellite View</vt:lpstr>
      <vt:lpstr>OSINT MEMORY  Internet  in the past</vt:lpstr>
      <vt:lpstr>Databreach  Company credentials ?</vt:lpstr>
      <vt:lpstr>OSINT IOT   Internet of Things</vt:lpstr>
      <vt:lpstr>Shodan  Internet of Things</vt:lpstr>
      <vt:lpstr>Shodan  Internet of Things - Images</vt:lpstr>
      <vt:lpstr>Before you start OSINTing</vt:lpstr>
      <vt:lpstr>OSINT Notes  My notes and some links</vt:lpstr>
      <vt:lpstr>CTF  Capture The Flag &amp; Challenges</vt:lpstr>
      <vt:lpstr>OSINT  Sock Puppets</vt:lpstr>
      <vt:lpstr>OSINT  Tools &amp; more tools</vt:lpstr>
      <vt:lpstr>OSINT  Virtual Machines</vt:lpstr>
      <vt:lpstr>Free to Share</vt:lpstr>
      <vt:lpstr>License</vt:lpstr>
      <vt:lpstr>Shodan  Search Engine for Internet Of Things</vt:lpstr>
      <vt:lpstr>ONLINE SAFETY</vt:lpstr>
      <vt:lpstr>Helping Tools  Privacy</vt:lpstr>
      <vt:lpstr>Helping Tools  Safety</vt:lpstr>
      <vt:lpstr>Awareness</vt:lpstr>
      <vt:lpstr>Awareness  True stories – Healthy Meal</vt:lpstr>
      <vt:lpstr>Awareness  True stories – Quiet vacations</vt:lpstr>
      <vt:lpstr>Awareness  True stories – Store Credit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OSINT. Beware. Your data is out there.</dc:title>
  <dc:creator>OSINT Me !!</dc:creator>
  <cp:lastModifiedBy>Pedro Vieira</cp:lastModifiedBy>
  <cp:revision>361</cp:revision>
  <cp:lastPrinted>2022-07-21T21:37:46Z</cp:lastPrinted>
  <dcterms:created xsi:type="dcterms:W3CDTF">2022-07-02T11:00:59Z</dcterms:created>
  <dcterms:modified xsi:type="dcterms:W3CDTF">2023-01-18T22:01:38Z</dcterms:modified>
</cp:coreProperties>
</file>

<file path=docProps/thumbnail.jpeg>
</file>